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319" r:id="rId8"/>
    <p:sldId id="312" r:id="rId9"/>
    <p:sldId id="313" r:id="rId10"/>
    <p:sldId id="325" r:id="rId11"/>
    <p:sldId id="317" r:id="rId12"/>
    <p:sldId id="292" r:id="rId13"/>
    <p:sldId id="308" r:id="rId14"/>
    <p:sldId id="309" r:id="rId15"/>
    <p:sldId id="324" r:id="rId16"/>
    <p:sldId id="320" r:id="rId17"/>
    <p:sldId id="323" r:id="rId18"/>
    <p:sldId id="322" r:id="rId19"/>
    <p:sldId id="316" r:id="rId20"/>
    <p:sldId id="297" r:id="rId21"/>
    <p:sldId id="315" r:id="rId22"/>
    <p:sldId id="321" r:id="rId23"/>
  </p:sldIdLst>
  <p:sldSz cx="18288000" cy="10287000"/>
  <p:notesSz cx="6858000" cy="9144000"/>
  <p:embeddedFontLst>
    <p:embeddedFont>
      <p:font typeface="思源黑体" panose="02010600030101010101" charset="-122"/>
      <p:regular r:id="rId25"/>
    </p:embeddedFont>
    <p:embeddedFont>
      <p:font typeface="思源黑体 Bold" panose="02010600030101010101" charset="-122"/>
      <p:regular r:id="rId26"/>
    </p:embeddedFont>
    <p:embeddedFont>
      <p:font typeface="思源黑体-超粗体" panose="02010600030101010101" charset="-122"/>
      <p:regular r:id="rId27"/>
    </p:embeddedFont>
    <p:embeddedFont>
      <p:font typeface="思源黑体-粗体" panose="02010600030101010101" charset="-122"/>
      <p:regular r:id="rId28"/>
    </p:embeddedFont>
    <p:embeddedFont>
      <p:font typeface="思源黑体-粗体 Bold" panose="02010600030101010101" charset="-122"/>
      <p:regular r:id="rId29"/>
    </p:embeddedFont>
    <p:embeddedFont>
      <p:font typeface="Microsoft YaHei" panose="020B0503020204020204" pitchFamily="34" charset="-122"/>
      <p:regular r:id="rId30"/>
      <p:bold r:id="rId31"/>
    </p:embeddedFont>
    <p:embeddedFont>
      <p:font typeface="Arimo" panose="02010600030101010101" charset="0"/>
      <p:regular r:id="rId32"/>
    </p:embeddedFont>
    <p:embeddedFont>
      <p:font typeface="Arimo Bold" panose="02010600030101010101" charset="0"/>
      <p:regular r:id="rId33"/>
    </p:embeddedFont>
    <p:embeddedFont>
      <p:font typeface="Calibri" panose="020F0502020204030204" pitchFamily="34" charset="0"/>
      <p:regular r:id="rId34"/>
      <p:bold r:id="rId35"/>
      <p:italic r:id="rId36"/>
      <p:boldItalic r:id="rId37"/>
    </p:embeddedFont>
    <p:embeddedFont>
      <p:font typeface="Castellar" panose="020A0402060406010301" pitchFamily="18" charset="0"/>
      <p:regular r:id="rId38"/>
    </p:embeddedFont>
    <p:embeddedFont>
      <p:font typeface="等线" panose="02010600030101010101" pitchFamily="2" charset="-122"/>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106" y="2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C496E-EED9-4416-816A-337DFCC0C00D}" type="datetimeFigureOut">
              <a:rPr lang="zh-CN" altLang="en-US" smtClean="0"/>
              <a:t>2021/7/26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BD1670-AE93-4A4B-A81A-A7CD7F13F748}" type="slidenum">
              <a:rPr lang="zh-CN" altLang="en-US" smtClean="0"/>
              <a:t>‹#›</a:t>
            </a:fld>
            <a:endParaRPr lang="zh-CN" altLang="en-US"/>
          </a:p>
        </p:txBody>
      </p:sp>
    </p:spTree>
    <p:extLst>
      <p:ext uri="{BB962C8B-B14F-4D97-AF65-F5344CB8AC3E}">
        <p14:creationId xmlns:p14="http://schemas.microsoft.com/office/powerpoint/2010/main" val="2711951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38AFD9-D5DB-4A47-A4BE-251B4DF1413A}" type="slidenum">
              <a:rPr lang="en-US" smtClean="0"/>
              <a:t>8</a:t>
            </a:fld>
            <a:endParaRPr lang="en-US"/>
          </a:p>
        </p:txBody>
      </p:sp>
    </p:spTree>
    <p:extLst>
      <p:ext uri="{BB962C8B-B14F-4D97-AF65-F5344CB8AC3E}">
        <p14:creationId xmlns:p14="http://schemas.microsoft.com/office/powerpoint/2010/main" val="2348440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38AFD9-D5DB-4A47-A4BE-251B4DF1413A}" type="slidenum">
              <a:rPr lang="en-US" smtClean="0"/>
              <a:t>9</a:t>
            </a:fld>
            <a:endParaRPr lang="en-US"/>
          </a:p>
        </p:txBody>
      </p:sp>
    </p:spTree>
    <p:extLst>
      <p:ext uri="{BB962C8B-B14F-4D97-AF65-F5344CB8AC3E}">
        <p14:creationId xmlns:p14="http://schemas.microsoft.com/office/powerpoint/2010/main" val="28040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38AFD9-D5DB-4A47-A4BE-251B4DF1413A}" type="slidenum">
              <a:rPr lang="en-US" smtClean="0"/>
              <a:t>12</a:t>
            </a:fld>
            <a:endParaRPr lang="en-US"/>
          </a:p>
        </p:txBody>
      </p:sp>
    </p:spTree>
    <p:extLst>
      <p:ext uri="{BB962C8B-B14F-4D97-AF65-F5344CB8AC3E}">
        <p14:creationId xmlns:p14="http://schemas.microsoft.com/office/powerpoint/2010/main" val="2348440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38AFD9-D5DB-4A47-A4BE-251B4DF1413A}" type="slidenum">
              <a:rPr lang="en-US" smtClean="0"/>
              <a:t>20</a:t>
            </a:fld>
            <a:endParaRPr lang="en-US"/>
          </a:p>
        </p:txBody>
      </p:sp>
    </p:spTree>
    <p:extLst>
      <p:ext uri="{BB962C8B-B14F-4D97-AF65-F5344CB8AC3E}">
        <p14:creationId xmlns:p14="http://schemas.microsoft.com/office/powerpoint/2010/main" val="3918906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38AFD9-D5DB-4A47-A4BE-251B4DF1413A}" type="slidenum">
              <a:rPr lang="en-US" smtClean="0"/>
              <a:t>21</a:t>
            </a:fld>
            <a:endParaRPr lang="en-US"/>
          </a:p>
        </p:txBody>
      </p:sp>
    </p:spTree>
    <p:extLst>
      <p:ext uri="{BB962C8B-B14F-4D97-AF65-F5344CB8AC3E}">
        <p14:creationId xmlns:p14="http://schemas.microsoft.com/office/powerpoint/2010/main" val="2335650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466074" y="4466238"/>
            <a:ext cx="438150" cy="3314700"/>
          </a:xfrm>
          <a:prstGeom prst="rect">
            <a:avLst/>
          </a:prstGeom>
          <a:solidFill>
            <a:srgbClr val="005FB4"/>
          </a:solidFill>
        </p:spPr>
      </p:sp>
      <p:pic>
        <p:nvPicPr>
          <p:cNvPr id="3" name="Picture 3"/>
          <p:cNvPicPr>
            <a:picLocks noChangeAspect="1"/>
          </p:cNvPicPr>
          <p:nvPr/>
        </p:nvPicPr>
        <p:blipFill>
          <a:blip r:embed="rId3"/>
          <a:srcRect/>
          <a:stretch>
            <a:fillRect/>
          </a:stretch>
        </p:blipFill>
        <p:spPr>
          <a:xfrm>
            <a:off x="2650357" y="1490826"/>
            <a:ext cx="13222254" cy="7437518"/>
          </a:xfrm>
          <a:prstGeom prst="rect">
            <a:avLst/>
          </a:prstGeom>
        </p:spPr>
      </p:pic>
      <p:sp>
        <p:nvSpPr>
          <p:cNvPr id="4" name="TextBox 4"/>
          <p:cNvSpPr txBox="1"/>
          <p:nvPr/>
        </p:nvSpPr>
        <p:spPr>
          <a:xfrm>
            <a:off x="2849855" y="1874641"/>
            <a:ext cx="12925924" cy="3890462"/>
          </a:xfrm>
          <a:prstGeom prst="rect">
            <a:avLst/>
          </a:prstGeom>
        </p:spPr>
        <p:txBody>
          <a:bodyPr lIns="0" tIns="0" rIns="0" bIns="0" rtlCol="0" anchor="t">
            <a:spAutoFit/>
          </a:bodyPr>
          <a:lstStyle/>
          <a:p>
            <a:pPr algn="ctr">
              <a:lnSpc>
                <a:spcPts val="9460"/>
              </a:lnSpc>
            </a:pPr>
            <a:r>
              <a:rPr lang="en-US" sz="6757" spc="263">
                <a:solidFill>
                  <a:srgbClr val="FFFFFF"/>
                </a:solidFill>
                <a:latin typeface="思源黑体-超粗体"/>
              </a:rPr>
              <a:t>Characteristics </a:t>
            </a:r>
          </a:p>
          <a:p>
            <a:pPr algn="ctr">
              <a:lnSpc>
                <a:spcPts val="5680"/>
              </a:lnSpc>
            </a:pPr>
            <a:r>
              <a:rPr lang="en-US" sz="4057" spc="158">
                <a:solidFill>
                  <a:srgbClr val="FFFFFF"/>
                </a:solidFill>
                <a:latin typeface="思源黑体-超粗体"/>
              </a:rPr>
              <a:t>of</a:t>
            </a:r>
          </a:p>
          <a:p>
            <a:pPr algn="ctr">
              <a:lnSpc>
                <a:spcPts val="7920"/>
              </a:lnSpc>
            </a:pPr>
            <a:r>
              <a:rPr lang="en-US" sz="5657" spc="220">
                <a:solidFill>
                  <a:srgbClr val="FFFFFF"/>
                </a:solidFill>
                <a:latin typeface="思源黑体-超粗体"/>
              </a:rPr>
              <a:t> popular apps</a:t>
            </a:r>
          </a:p>
          <a:p>
            <a:pPr>
              <a:lnSpc>
                <a:spcPts val="7920"/>
              </a:lnSpc>
              <a:spcBef>
                <a:spcPct val="0"/>
              </a:spcBef>
            </a:pPr>
            <a:endParaRPr lang="en-US" sz="5657" spc="220">
              <a:solidFill>
                <a:srgbClr val="FFFFFF"/>
              </a:solidFill>
              <a:latin typeface="思源黑体-超粗体"/>
            </a:endParaRPr>
          </a:p>
        </p:txBody>
      </p:sp>
      <p:sp>
        <p:nvSpPr>
          <p:cNvPr id="5" name="TextBox 5"/>
          <p:cNvSpPr txBox="1"/>
          <p:nvPr/>
        </p:nvSpPr>
        <p:spPr>
          <a:xfrm>
            <a:off x="6159530" y="6907728"/>
            <a:ext cx="6536241" cy="1462977"/>
          </a:xfrm>
          <a:prstGeom prst="rect">
            <a:avLst/>
          </a:prstGeom>
        </p:spPr>
        <p:txBody>
          <a:bodyPr lIns="0" tIns="0" rIns="0" bIns="0" rtlCol="0" anchor="t">
            <a:spAutoFit/>
          </a:bodyPr>
          <a:lstStyle/>
          <a:p>
            <a:pPr algn="ctr">
              <a:lnSpc>
                <a:spcPts val="3902"/>
              </a:lnSpc>
            </a:pPr>
            <a:r>
              <a:rPr lang="en-US" sz="2601" spc="182">
                <a:solidFill>
                  <a:srgbClr val="FFFFFF"/>
                </a:solidFill>
                <a:latin typeface="思源黑体-超粗体 Bold"/>
              </a:rPr>
              <a:t>story telling</a:t>
            </a:r>
          </a:p>
          <a:p>
            <a:pPr algn="ctr">
              <a:lnSpc>
                <a:spcPts val="3902"/>
              </a:lnSpc>
            </a:pPr>
            <a:r>
              <a:rPr lang="en-US" sz="2601" spc="182">
                <a:solidFill>
                  <a:srgbClr val="FFFFFF"/>
                </a:solidFill>
                <a:latin typeface="思源黑体-超粗体 Bold"/>
              </a:rPr>
              <a:t>Google Play Store Apps Dataset </a:t>
            </a:r>
          </a:p>
          <a:p>
            <a:pPr algn="ctr">
              <a:lnSpc>
                <a:spcPts val="3902"/>
              </a:lnSpc>
            </a:pPr>
            <a:r>
              <a:rPr lang="en-US" sz="2601" spc="182">
                <a:solidFill>
                  <a:srgbClr val="FFFFFF"/>
                </a:solidFill>
                <a:latin typeface="思源黑体-超粗体 Bold"/>
              </a:rPr>
              <a:t>group number:SW3019_05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64439" y="5880515"/>
            <a:ext cx="15594861" cy="3132076"/>
          </a:xfrm>
          <a:prstGeom prst="rect">
            <a:avLst/>
          </a:prstGeom>
        </p:spPr>
        <p:txBody>
          <a:bodyPr lIns="0" tIns="0" rIns="0" bIns="0" rtlCol="0" anchor="t">
            <a:spAutoFit/>
          </a:bodyPr>
          <a:lstStyle/>
          <a:p>
            <a:pPr>
              <a:lnSpc>
                <a:spcPts val="4159"/>
              </a:lnSpc>
            </a:pPr>
            <a:r>
              <a:rPr lang="en-US" sz="2600" spc="270">
                <a:solidFill>
                  <a:srgbClr val="000000"/>
                </a:solidFill>
                <a:latin typeface="思源黑体"/>
              </a:rPr>
              <a:t>•The Game is the most popular category as it has the most amount of installs and reviews, while keeping high rating.</a:t>
            </a:r>
          </a:p>
          <a:p>
            <a:pPr>
              <a:lnSpc>
                <a:spcPts val="4159"/>
              </a:lnSpc>
            </a:pPr>
            <a:r>
              <a:rPr lang="en-US" sz="1200" spc="124">
                <a:solidFill>
                  <a:srgbClr val="000000"/>
                </a:solidFill>
                <a:latin typeface="Arimo"/>
              </a:rPr>
              <a:t>•</a:t>
            </a:r>
            <a:r>
              <a:rPr lang="en-US" sz="2600" spc="270">
                <a:solidFill>
                  <a:srgbClr val="000000"/>
                </a:solidFill>
                <a:latin typeface="思源黑体"/>
              </a:rPr>
              <a:t>However, the Communication also has many installs and reviews. The key is that there are many most popular Apps in this category. So the Communication is a popular category, too.</a:t>
            </a:r>
          </a:p>
          <a:p>
            <a:pPr>
              <a:lnSpc>
                <a:spcPts val="4160"/>
              </a:lnSpc>
            </a:pPr>
            <a:endParaRPr lang="en-US" sz="1200" spc="124">
              <a:solidFill>
                <a:srgbClr val="000000"/>
              </a:solidFill>
              <a:latin typeface="Arimo"/>
            </a:endParaRPr>
          </a:p>
        </p:txBody>
      </p:sp>
      <p:sp>
        <p:nvSpPr>
          <p:cNvPr id="3" name="AutoShape 3"/>
          <p:cNvSpPr/>
          <p:nvPr/>
        </p:nvSpPr>
        <p:spPr>
          <a:xfrm rot="-5400000">
            <a:off x="13582650" y="-1963412"/>
            <a:ext cx="914400" cy="6591300"/>
          </a:xfrm>
          <a:prstGeom prst="rect">
            <a:avLst/>
          </a:prstGeom>
          <a:solidFill>
            <a:srgbClr val="005FB4"/>
          </a:solidFill>
        </p:spPr>
      </p:sp>
      <p:sp>
        <p:nvSpPr>
          <p:cNvPr id="4" name="TextBox 4"/>
          <p:cNvSpPr txBox="1"/>
          <p:nvPr/>
        </p:nvSpPr>
        <p:spPr>
          <a:xfrm>
            <a:off x="12268200" y="1047071"/>
            <a:ext cx="3810000" cy="454676"/>
          </a:xfrm>
          <a:prstGeom prst="rect">
            <a:avLst/>
          </a:prstGeom>
        </p:spPr>
        <p:txBody>
          <a:bodyPr wrap="square" lIns="0" tIns="0" rIns="0" bIns="0" rtlCol="0" anchor="t">
            <a:spAutoFit/>
          </a:bodyPr>
          <a:lstStyle/>
          <a:p>
            <a:pPr algn="ctr">
              <a:lnSpc>
                <a:spcPts val="3902"/>
              </a:lnSpc>
              <a:spcBef>
                <a:spcPct val="0"/>
              </a:spcBef>
            </a:pPr>
            <a:r>
              <a:rPr lang="en-US" sz="2601" spc="182">
                <a:solidFill>
                  <a:srgbClr val="FFFFFF"/>
                </a:solidFill>
                <a:latin typeface="思源黑体-超粗体 Bold"/>
              </a:rPr>
              <a:t>Conclusion</a:t>
            </a:r>
          </a:p>
        </p:txBody>
      </p:sp>
      <p:pic>
        <p:nvPicPr>
          <p:cNvPr id="5" name="图片 4">
            <a:extLst>
              <a:ext uri="{FF2B5EF4-FFF2-40B4-BE49-F238E27FC236}">
                <a16:creationId xmlns:a16="http://schemas.microsoft.com/office/drawing/2014/main" id="{4B1A6ECC-001E-4F58-BBF5-5BA864895257}"/>
              </a:ext>
            </a:extLst>
          </p:cNvPr>
          <p:cNvPicPr>
            <a:picLocks noChangeAspect="1"/>
          </p:cNvPicPr>
          <p:nvPr/>
        </p:nvPicPr>
        <p:blipFill>
          <a:blip r:embed="rId2"/>
          <a:stretch>
            <a:fillRect/>
          </a:stretch>
        </p:blipFill>
        <p:spPr>
          <a:xfrm>
            <a:off x="0" y="0"/>
            <a:ext cx="6578938" cy="15431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573135" y="5105400"/>
            <a:ext cx="438150" cy="4152900"/>
          </a:xfrm>
          <a:prstGeom prst="rect">
            <a:avLst/>
          </a:prstGeom>
          <a:solidFill>
            <a:schemeClr val="accent5">
              <a:lumMod val="60000"/>
              <a:lumOff val="40000"/>
            </a:schemeClr>
          </a:solidFill>
        </p:spPr>
      </p:sp>
      <p:sp>
        <p:nvSpPr>
          <p:cNvPr id="3" name="TextBox 3"/>
          <p:cNvSpPr txBox="1"/>
          <p:nvPr/>
        </p:nvSpPr>
        <p:spPr>
          <a:xfrm>
            <a:off x="7499243" y="5601085"/>
            <a:ext cx="9874357" cy="1870833"/>
          </a:xfrm>
          <a:prstGeom prst="rect">
            <a:avLst/>
          </a:prstGeom>
        </p:spPr>
        <p:txBody>
          <a:bodyPr wrap="square" lIns="0" tIns="0" rIns="0" bIns="0" rtlCol="0" anchor="t">
            <a:spAutoFit/>
          </a:bodyPr>
          <a:lstStyle/>
          <a:p>
            <a:pPr algn="ctr">
              <a:lnSpc>
                <a:spcPts val="7584"/>
              </a:lnSpc>
              <a:spcBef>
                <a:spcPct val="0"/>
              </a:spcBef>
            </a:pPr>
            <a:r>
              <a:rPr lang="en-US" altLang="zh-CN" sz="5400">
                <a:solidFill>
                  <a:srgbClr val="000000"/>
                </a:solidFill>
                <a:latin typeface="思源黑体-粗体 Bold"/>
              </a:rPr>
              <a:t>How an app's size contribute to its popularity?</a:t>
            </a:r>
            <a:endParaRPr lang="en-US" sz="5056" spc="353">
              <a:solidFill>
                <a:srgbClr val="000000"/>
              </a:solidFill>
              <a:latin typeface="思源黑体-超粗体 Bold"/>
            </a:endParaRPr>
          </a:p>
        </p:txBody>
      </p:sp>
      <p:sp>
        <p:nvSpPr>
          <p:cNvPr id="6" name="矩形 5">
            <a:extLst>
              <a:ext uri="{FF2B5EF4-FFF2-40B4-BE49-F238E27FC236}">
                <a16:creationId xmlns:a16="http://schemas.microsoft.com/office/drawing/2014/main" id="{F843A684-3D0F-437C-B44B-2093F98345E3}"/>
              </a:ext>
            </a:extLst>
          </p:cNvPr>
          <p:cNvSpPr/>
          <p:nvPr/>
        </p:nvSpPr>
        <p:spPr>
          <a:xfrm>
            <a:off x="10210800" y="1181100"/>
            <a:ext cx="6477000" cy="838200"/>
          </a:xfrm>
          <a:prstGeom prst="rect">
            <a:avLst/>
          </a:prstGeom>
          <a:solidFill>
            <a:srgbClr val="0070C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6F385F9E-0C70-4495-BE7F-0B1F540AB7E3}"/>
              </a:ext>
            </a:extLst>
          </p:cNvPr>
          <p:cNvSpPr txBox="1"/>
          <p:nvPr/>
        </p:nvSpPr>
        <p:spPr>
          <a:xfrm>
            <a:off x="11582400" y="1364277"/>
            <a:ext cx="3965093" cy="523220"/>
          </a:xfrm>
          <a:prstGeom prst="rect">
            <a:avLst/>
          </a:prstGeom>
          <a:noFill/>
        </p:spPr>
        <p:txBody>
          <a:bodyPr wrap="square" rtlCol="0">
            <a:spAutoFit/>
          </a:bodyPr>
          <a:lstStyle/>
          <a:p>
            <a:pPr algn="ctr"/>
            <a:r>
              <a:rPr lang="en-US" altLang="zh-CN" sz="2800" b="1" spc="353">
                <a:solidFill>
                  <a:schemeClr val="bg1"/>
                </a:solidFill>
                <a:latin typeface="思源黑体-超粗体 Bold"/>
              </a:rPr>
              <a:t>Characteristics</a:t>
            </a:r>
            <a:endParaRPr lang="zh-CN" altLang="en-US" sz="2800"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8" name="图片 7">
            <a:extLst>
              <a:ext uri="{FF2B5EF4-FFF2-40B4-BE49-F238E27FC236}">
                <a16:creationId xmlns:a16="http://schemas.microsoft.com/office/drawing/2014/main" id="{89FAB722-F35B-4B00-B185-CB0F58123730}"/>
              </a:ext>
            </a:extLst>
          </p:cNvPr>
          <p:cNvPicPr>
            <a:picLocks noChangeAspect="1"/>
          </p:cNvPicPr>
          <p:nvPr/>
        </p:nvPicPr>
        <p:blipFill>
          <a:blip r:embed="rId2"/>
          <a:stretch>
            <a:fillRect/>
          </a:stretch>
        </p:blipFill>
        <p:spPr>
          <a:xfrm>
            <a:off x="0" y="0"/>
            <a:ext cx="6578938" cy="1543129"/>
          </a:xfrm>
          <a:prstGeom prst="rect">
            <a:avLst/>
          </a:prstGeom>
        </p:spPr>
      </p:pic>
    </p:spTree>
    <p:extLst>
      <p:ext uri="{BB962C8B-B14F-4D97-AF65-F5344CB8AC3E}">
        <p14:creationId xmlns:p14="http://schemas.microsoft.com/office/powerpoint/2010/main" val="4164020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25">
            <a:extLst>
              <a:ext uri="{FF2B5EF4-FFF2-40B4-BE49-F238E27FC236}">
                <a16:creationId xmlns:a16="http://schemas.microsoft.com/office/drawing/2014/main" id="{2AD592DB-BFD0-4960-8DFE-CFDB90D01433}"/>
              </a:ext>
            </a:extLst>
          </p:cNvPr>
          <p:cNvSpPr/>
          <p:nvPr/>
        </p:nvSpPr>
        <p:spPr>
          <a:xfrm>
            <a:off x="9271028" y="9162877"/>
            <a:ext cx="8038781" cy="575383"/>
          </a:xfrm>
          <a:prstGeom prst="roundRect">
            <a:avLst/>
          </a:prstGeom>
          <a:solidFill>
            <a:srgbClr val="ADC37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530"/>
          </a:p>
        </p:txBody>
      </p:sp>
      <p:sp>
        <p:nvSpPr>
          <p:cNvPr id="25" name="矩形: 圆角 24">
            <a:extLst>
              <a:ext uri="{FF2B5EF4-FFF2-40B4-BE49-F238E27FC236}">
                <a16:creationId xmlns:a16="http://schemas.microsoft.com/office/drawing/2014/main" id="{BA2193FC-98DD-468C-9646-ED814D8242D1}"/>
              </a:ext>
            </a:extLst>
          </p:cNvPr>
          <p:cNvSpPr/>
          <p:nvPr/>
        </p:nvSpPr>
        <p:spPr>
          <a:xfrm>
            <a:off x="9874985" y="1009288"/>
            <a:ext cx="5344487" cy="633954"/>
          </a:xfrm>
          <a:prstGeom prst="roundRect">
            <a:avLst/>
          </a:prstGeom>
          <a:solidFill>
            <a:srgbClr val="FBD9D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530"/>
          </a:p>
        </p:txBody>
      </p:sp>
      <p:sp>
        <p:nvSpPr>
          <p:cNvPr id="12" name="Title 1">
            <a:extLst>
              <a:ext uri="{FF2B5EF4-FFF2-40B4-BE49-F238E27FC236}">
                <a16:creationId xmlns:a16="http://schemas.microsoft.com/office/drawing/2014/main" id="{E74A0543-00C6-4DB9-9F64-0FD5FC317E8C}"/>
              </a:ext>
            </a:extLst>
          </p:cNvPr>
          <p:cNvSpPr>
            <a:spLocks noGrp="1"/>
          </p:cNvSpPr>
          <p:nvPr>
            <p:ph type="title"/>
          </p:nvPr>
        </p:nvSpPr>
        <p:spPr>
          <a:xfrm>
            <a:off x="762000" y="4349089"/>
            <a:ext cx="7749690" cy="1600200"/>
          </a:xfrm>
        </p:spPr>
        <p:txBody>
          <a:bodyPr>
            <a:noAutofit/>
          </a:bodyPr>
          <a:lstStyle/>
          <a:p>
            <a:r>
              <a:rPr lang="en-US" sz="2811" b="0">
                <a:latin typeface="+mn-lt"/>
                <a:ea typeface="+mn-ea"/>
                <a:cs typeface="+mn-cs"/>
              </a:rPr>
              <a:t>The relationship between</a:t>
            </a:r>
            <a:br>
              <a:rPr lang="en-US" sz="2811" b="0">
                <a:latin typeface="+mn-lt"/>
                <a:ea typeface="+mn-ea"/>
                <a:cs typeface="+mn-cs"/>
              </a:rPr>
            </a:br>
            <a:r>
              <a:rPr lang="en-US" sz="2811" b="0">
                <a:latin typeface="+mn-lt"/>
                <a:ea typeface="+mn-ea"/>
                <a:cs typeface="+mn-cs"/>
              </a:rPr>
              <a:t>size and rating</a:t>
            </a:r>
            <a:br>
              <a:rPr lang="en-US" sz="2811" b="0">
                <a:latin typeface="+mn-lt"/>
                <a:ea typeface="+mn-ea"/>
                <a:cs typeface="+mn-cs"/>
              </a:rPr>
            </a:br>
            <a:r>
              <a:rPr lang="en-US" sz="2811" b="0">
                <a:latin typeface="+mn-lt"/>
                <a:ea typeface="+mn-ea"/>
                <a:cs typeface="+mn-cs"/>
              </a:rPr>
              <a:t>size and installations</a:t>
            </a:r>
            <a:endParaRPr lang="en-US" sz="2811" b="0" dirty="0">
              <a:latin typeface="+mn-lt"/>
              <a:ea typeface="+mn-ea"/>
              <a:cs typeface="+mn-cs"/>
            </a:endParaRPr>
          </a:p>
        </p:txBody>
      </p:sp>
      <p:pic>
        <p:nvPicPr>
          <p:cNvPr id="7" name="内容占位符 6" descr="图表, 散点图&#10;&#10;描述已自动生成">
            <a:extLst>
              <a:ext uri="{FF2B5EF4-FFF2-40B4-BE49-F238E27FC236}">
                <a16:creationId xmlns:a16="http://schemas.microsoft.com/office/drawing/2014/main" id="{239126BF-CCF1-4F11-B821-C3D044B68A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07920" y="1700387"/>
            <a:ext cx="11364559" cy="7159670"/>
          </a:xfrm>
          <a:noFill/>
        </p:spPr>
      </p:pic>
      <p:cxnSp>
        <p:nvCxnSpPr>
          <p:cNvPr id="13" name="直接箭头连接符 12">
            <a:extLst>
              <a:ext uri="{FF2B5EF4-FFF2-40B4-BE49-F238E27FC236}">
                <a16:creationId xmlns:a16="http://schemas.microsoft.com/office/drawing/2014/main" id="{00584445-342C-4E23-805F-79485B2BF461}"/>
              </a:ext>
            </a:extLst>
          </p:cNvPr>
          <p:cNvCxnSpPr>
            <a:cxnSpLocks/>
          </p:cNvCxnSpPr>
          <p:nvPr/>
        </p:nvCxnSpPr>
        <p:spPr>
          <a:xfrm flipV="1">
            <a:off x="8321977" y="1405572"/>
            <a:ext cx="1553007" cy="28489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文本框 18">
            <a:extLst>
              <a:ext uri="{FF2B5EF4-FFF2-40B4-BE49-F238E27FC236}">
                <a16:creationId xmlns:a16="http://schemas.microsoft.com/office/drawing/2014/main" id="{CFAE8E27-AA55-45CF-838E-954D4B5D8684}"/>
              </a:ext>
            </a:extLst>
          </p:cNvPr>
          <p:cNvSpPr txBox="1"/>
          <p:nvPr/>
        </p:nvSpPr>
        <p:spPr>
          <a:xfrm>
            <a:off x="9874985" y="907823"/>
            <a:ext cx="5837165" cy="698012"/>
          </a:xfrm>
          <a:prstGeom prst="rect">
            <a:avLst/>
          </a:prstGeom>
          <a:solidFill>
            <a:srgbClr val="C0504D"/>
          </a:solidFill>
        </p:spPr>
        <p:txBody>
          <a:bodyPr wrap="square" rtlCol="0">
            <a:spAutoFit/>
          </a:bodyPr>
          <a:lstStyle/>
          <a:p>
            <a:r>
              <a:rPr lang="en-US" altLang="zh-CN" sz="1968" b="1" dirty="0">
                <a:solidFill>
                  <a:schemeClr val="bg2"/>
                </a:solidFill>
              </a:rPr>
              <a:t>The red</a:t>
            </a:r>
            <a:r>
              <a:rPr lang="zh-CN" altLang="en-US" sz="1968" b="1" dirty="0">
                <a:solidFill>
                  <a:schemeClr val="bg2"/>
                </a:solidFill>
              </a:rPr>
              <a:t> </a:t>
            </a:r>
            <a:r>
              <a:rPr lang="en-US" altLang="zh-CN" sz="1968" b="1" dirty="0">
                <a:solidFill>
                  <a:schemeClr val="bg2"/>
                </a:solidFill>
              </a:rPr>
              <a:t>trend line</a:t>
            </a:r>
            <a:r>
              <a:rPr lang="zh-CN" altLang="en-US" sz="1968" b="1" dirty="0">
                <a:solidFill>
                  <a:schemeClr val="bg2"/>
                </a:solidFill>
              </a:rPr>
              <a:t>：</a:t>
            </a:r>
            <a:r>
              <a:rPr lang="en-US" altLang="zh-CN" sz="1968" b="1" dirty="0">
                <a:solidFill>
                  <a:schemeClr val="bg2"/>
                </a:solidFill>
              </a:rPr>
              <a:t>The bigger applications may receive higher rating</a:t>
            </a:r>
            <a:endParaRPr lang="zh-CN" altLang="en-US" sz="1968" b="1" dirty="0">
              <a:solidFill>
                <a:schemeClr val="bg2"/>
              </a:solidFill>
            </a:endParaRPr>
          </a:p>
        </p:txBody>
      </p:sp>
      <p:cxnSp>
        <p:nvCxnSpPr>
          <p:cNvPr id="22" name="直接箭头连接符 21">
            <a:extLst>
              <a:ext uri="{FF2B5EF4-FFF2-40B4-BE49-F238E27FC236}">
                <a16:creationId xmlns:a16="http://schemas.microsoft.com/office/drawing/2014/main" id="{4C544512-D83F-41CA-ABEB-9255D8F22202}"/>
              </a:ext>
            </a:extLst>
          </p:cNvPr>
          <p:cNvCxnSpPr>
            <a:cxnSpLocks/>
          </p:cNvCxnSpPr>
          <p:nvPr/>
        </p:nvCxnSpPr>
        <p:spPr>
          <a:xfrm>
            <a:off x="9553673" y="7681864"/>
            <a:ext cx="695632" cy="146732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3" name="文本框 22">
            <a:extLst>
              <a:ext uri="{FF2B5EF4-FFF2-40B4-BE49-F238E27FC236}">
                <a16:creationId xmlns:a16="http://schemas.microsoft.com/office/drawing/2014/main" id="{3AAE1BED-96C4-413F-90D7-567E782D4CA8}"/>
              </a:ext>
            </a:extLst>
          </p:cNvPr>
          <p:cNvSpPr txBox="1"/>
          <p:nvPr/>
        </p:nvSpPr>
        <p:spPr>
          <a:xfrm>
            <a:off x="9271028" y="9162877"/>
            <a:ext cx="8037970" cy="395173"/>
          </a:xfrm>
          <a:prstGeom prst="rect">
            <a:avLst/>
          </a:prstGeom>
          <a:noFill/>
        </p:spPr>
        <p:txBody>
          <a:bodyPr wrap="square" rtlCol="0">
            <a:spAutoFit/>
          </a:bodyPr>
          <a:lstStyle/>
          <a:p>
            <a:pPr algn="l"/>
            <a:r>
              <a:rPr lang="en-US" altLang="zh-CN" sz="1968" b="1" dirty="0">
                <a:solidFill>
                  <a:schemeClr val="bg2"/>
                </a:solidFill>
              </a:rPr>
              <a:t>The green trend line The bigger applications may receive more installations</a:t>
            </a:r>
            <a:endParaRPr lang="zh-CN" altLang="en-US" sz="1968" b="1" dirty="0">
              <a:solidFill>
                <a:schemeClr val="bg2"/>
              </a:solidFill>
            </a:endParaRPr>
          </a:p>
        </p:txBody>
      </p:sp>
      <p:pic>
        <p:nvPicPr>
          <p:cNvPr id="14" name="图片 13">
            <a:extLst>
              <a:ext uri="{FF2B5EF4-FFF2-40B4-BE49-F238E27FC236}">
                <a16:creationId xmlns:a16="http://schemas.microsoft.com/office/drawing/2014/main" id="{DA2398DC-DEDF-4676-85C2-C1F4B8833433}"/>
              </a:ext>
            </a:extLst>
          </p:cNvPr>
          <p:cNvPicPr>
            <a:picLocks noChangeAspect="1"/>
          </p:cNvPicPr>
          <p:nvPr/>
        </p:nvPicPr>
        <p:blipFill>
          <a:blip r:embed="rId4"/>
          <a:stretch>
            <a:fillRect/>
          </a:stretch>
        </p:blipFill>
        <p:spPr>
          <a:xfrm>
            <a:off x="0" y="0"/>
            <a:ext cx="6578938" cy="1543129"/>
          </a:xfrm>
          <a:prstGeom prst="rect">
            <a:avLst/>
          </a:prstGeom>
        </p:spPr>
      </p:pic>
    </p:spTree>
    <p:extLst>
      <p:ext uri="{BB962C8B-B14F-4D97-AF65-F5344CB8AC3E}">
        <p14:creationId xmlns:p14="http://schemas.microsoft.com/office/powerpoint/2010/main" val="97000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07579BE-DB71-4E7F-B70F-FBB75799B63A}"/>
              </a:ext>
            </a:extLst>
          </p:cNvPr>
          <p:cNvPicPr>
            <a:picLocks noChangeAspect="1"/>
          </p:cNvPicPr>
          <p:nvPr/>
        </p:nvPicPr>
        <p:blipFill>
          <a:blip r:embed="rId2"/>
          <a:stretch>
            <a:fillRect/>
          </a:stretch>
        </p:blipFill>
        <p:spPr>
          <a:xfrm>
            <a:off x="0" y="0"/>
            <a:ext cx="6578938" cy="1543129"/>
          </a:xfrm>
          <a:prstGeom prst="rect">
            <a:avLst/>
          </a:prstGeom>
        </p:spPr>
      </p:pic>
      <p:pic>
        <p:nvPicPr>
          <p:cNvPr id="22" name="内容占位符 21" descr="图表, 雷达图&#10;&#10;描述已自动生成">
            <a:extLst>
              <a:ext uri="{FF2B5EF4-FFF2-40B4-BE49-F238E27FC236}">
                <a16:creationId xmlns:a16="http://schemas.microsoft.com/office/drawing/2014/main" id="{66673E48-0DFA-4D7B-BAC6-1D4D4767C5A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1362" y="1933529"/>
            <a:ext cx="9178809" cy="8340251"/>
          </a:xfrm>
        </p:spPr>
      </p:pic>
      <p:sp>
        <p:nvSpPr>
          <p:cNvPr id="32" name="矩形: 圆角 31">
            <a:extLst>
              <a:ext uri="{FF2B5EF4-FFF2-40B4-BE49-F238E27FC236}">
                <a16:creationId xmlns:a16="http://schemas.microsoft.com/office/drawing/2014/main" id="{BF7C49FC-8A68-4255-8663-137EE5777FBF}"/>
              </a:ext>
            </a:extLst>
          </p:cNvPr>
          <p:cNvSpPr/>
          <p:nvPr/>
        </p:nvSpPr>
        <p:spPr>
          <a:xfrm>
            <a:off x="2463391" y="7746127"/>
            <a:ext cx="3962846" cy="751764"/>
          </a:xfrm>
          <a:prstGeom prst="roundRect">
            <a:avLst/>
          </a:prstGeom>
          <a:solidFill>
            <a:srgbClr val="FFBEB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530"/>
          </a:p>
        </p:txBody>
      </p:sp>
      <p:sp>
        <p:nvSpPr>
          <p:cNvPr id="31" name="矩形: 圆角 30">
            <a:extLst>
              <a:ext uri="{FF2B5EF4-FFF2-40B4-BE49-F238E27FC236}">
                <a16:creationId xmlns:a16="http://schemas.microsoft.com/office/drawing/2014/main" id="{38243025-2960-4EF5-AEF1-A7BA0C7276A9}"/>
              </a:ext>
            </a:extLst>
          </p:cNvPr>
          <p:cNvSpPr/>
          <p:nvPr/>
        </p:nvSpPr>
        <p:spPr>
          <a:xfrm>
            <a:off x="10700171" y="2888177"/>
            <a:ext cx="6479303" cy="547799"/>
          </a:xfrm>
          <a:prstGeom prst="roundRect">
            <a:avLst/>
          </a:prstGeom>
          <a:solidFill>
            <a:srgbClr val="AC0A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530"/>
          </a:p>
        </p:txBody>
      </p:sp>
      <p:sp>
        <p:nvSpPr>
          <p:cNvPr id="10" name="Title 1">
            <a:extLst>
              <a:ext uri="{FF2B5EF4-FFF2-40B4-BE49-F238E27FC236}">
                <a16:creationId xmlns:a16="http://schemas.microsoft.com/office/drawing/2014/main" id="{D718C25B-A773-49FF-B871-BCD91AF5BD93}"/>
              </a:ext>
            </a:extLst>
          </p:cNvPr>
          <p:cNvSpPr>
            <a:spLocks noGrp="1"/>
          </p:cNvSpPr>
          <p:nvPr>
            <p:ph type="title"/>
          </p:nvPr>
        </p:nvSpPr>
        <p:spPr>
          <a:xfrm>
            <a:off x="1416693" y="914004"/>
            <a:ext cx="15349945" cy="1048508"/>
          </a:xfrm>
        </p:spPr>
        <p:txBody>
          <a:bodyPr>
            <a:normAutofit/>
          </a:bodyPr>
          <a:lstStyle/>
          <a:p>
            <a:r>
              <a:rPr lang="en-US" sz="5060" dirty="0"/>
              <a:t>Average rating in different size group</a:t>
            </a:r>
          </a:p>
        </p:txBody>
      </p:sp>
      <p:sp>
        <p:nvSpPr>
          <p:cNvPr id="14" name="Text Placeholder 4">
            <a:extLst>
              <a:ext uri="{FF2B5EF4-FFF2-40B4-BE49-F238E27FC236}">
                <a16:creationId xmlns:a16="http://schemas.microsoft.com/office/drawing/2014/main" id="{6936F5F8-0A7C-4E42-9829-AE9EA601AD10}"/>
              </a:ext>
            </a:extLst>
          </p:cNvPr>
          <p:cNvSpPr>
            <a:spLocks noGrp="1"/>
          </p:cNvSpPr>
          <p:nvPr>
            <p:ph type="body" sz="quarter" idx="3"/>
          </p:nvPr>
        </p:nvSpPr>
        <p:spPr>
          <a:xfrm>
            <a:off x="12735553" y="6203829"/>
            <a:ext cx="5680972" cy="764677"/>
          </a:xfrm>
        </p:spPr>
        <p:txBody>
          <a:bodyPr/>
          <a:lstStyle/>
          <a:p>
            <a:r>
              <a:rPr lang="en-US" dirty="0"/>
              <a:t>Size group:</a:t>
            </a:r>
          </a:p>
        </p:txBody>
      </p:sp>
      <p:sp>
        <p:nvSpPr>
          <p:cNvPr id="16" name="Content Placeholder 5">
            <a:extLst>
              <a:ext uri="{FF2B5EF4-FFF2-40B4-BE49-F238E27FC236}">
                <a16:creationId xmlns:a16="http://schemas.microsoft.com/office/drawing/2014/main" id="{546DD8BA-BD87-4BB2-A9F2-95D2AE1EE439}"/>
              </a:ext>
            </a:extLst>
          </p:cNvPr>
          <p:cNvSpPr>
            <a:spLocks noGrp="1"/>
          </p:cNvSpPr>
          <p:nvPr>
            <p:ph sz="quarter" idx="4"/>
          </p:nvPr>
        </p:nvSpPr>
        <p:spPr>
          <a:xfrm>
            <a:off x="12735553" y="7262670"/>
            <a:ext cx="5680972" cy="5553787"/>
          </a:xfrm>
        </p:spPr>
        <p:txBody>
          <a:bodyPr>
            <a:normAutofit/>
          </a:bodyPr>
          <a:lstStyle/>
          <a:p>
            <a:pPr marL="0" indent="0">
              <a:buNone/>
            </a:pPr>
            <a:r>
              <a:rPr lang="en-US" altLang="zh-CN" sz="2249" b="1" dirty="0">
                <a:solidFill>
                  <a:srgbClr val="FF7C80"/>
                </a:solidFill>
                <a:latin typeface="Arial" panose="020B0604020202020204" pitchFamily="34" charset="0"/>
              </a:rPr>
              <a:t>LightSize: Size below 10M </a:t>
            </a:r>
            <a:endParaRPr lang="en-US" altLang="zh-CN" sz="2811" dirty="0">
              <a:solidFill>
                <a:srgbClr val="FF7C80"/>
              </a:solidFill>
            </a:endParaRPr>
          </a:p>
          <a:p>
            <a:pPr marL="0" indent="0">
              <a:buNone/>
            </a:pPr>
            <a:br>
              <a:rPr lang="en-US" altLang="zh-CN" sz="2249" b="1" dirty="0">
                <a:solidFill>
                  <a:srgbClr val="000000"/>
                </a:solidFill>
                <a:latin typeface="Arial" panose="020B0604020202020204" pitchFamily="34" charset="0"/>
              </a:rPr>
            </a:br>
            <a:r>
              <a:rPr lang="en-US" altLang="zh-CN" sz="2249" b="1" dirty="0">
                <a:solidFill>
                  <a:srgbClr val="FF0000"/>
                </a:solidFill>
                <a:latin typeface="Arial" panose="020B0604020202020204" pitchFamily="34" charset="0"/>
              </a:rPr>
              <a:t>MiddleSize : </a:t>
            </a:r>
            <a:r>
              <a:rPr lang="en-US" altLang="zh-CN" sz="2249" b="1" dirty="0" err="1">
                <a:solidFill>
                  <a:srgbClr val="FF0000"/>
                </a:solidFill>
                <a:latin typeface="Arial" panose="020B0604020202020204" pitchFamily="34" charset="0"/>
              </a:rPr>
              <a:t>SIze</a:t>
            </a:r>
            <a:r>
              <a:rPr lang="en-US" altLang="zh-CN" sz="2249" b="1" dirty="0">
                <a:solidFill>
                  <a:srgbClr val="FF0000"/>
                </a:solidFill>
                <a:latin typeface="Arial" panose="020B0604020202020204" pitchFamily="34" charset="0"/>
              </a:rPr>
              <a:t> below 50M</a:t>
            </a:r>
            <a:br>
              <a:rPr lang="en-US" altLang="zh-CN" sz="2249" b="1" dirty="0">
                <a:solidFill>
                  <a:srgbClr val="000000"/>
                </a:solidFill>
                <a:latin typeface="Arial" panose="020B0604020202020204" pitchFamily="34" charset="0"/>
              </a:rPr>
            </a:br>
            <a:endParaRPr lang="en-US" altLang="zh-CN" sz="2249" b="1" dirty="0">
              <a:solidFill>
                <a:srgbClr val="000000"/>
              </a:solidFill>
              <a:latin typeface="Arial" panose="020B0604020202020204" pitchFamily="34" charset="0"/>
            </a:endParaRPr>
          </a:p>
          <a:p>
            <a:pPr marL="0" indent="0">
              <a:buNone/>
            </a:pPr>
            <a:r>
              <a:rPr lang="en-US" altLang="zh-CN" sz="2249" b="1" dirty="0">
                <a:solidFill>
                  <a:srgbClr val="C00000"/>
                </a:solidFill>
                <a:latin typeface="Arial" panose="020B0604020202020204" pitchFamily="34" charset="0"/>
              </a:rPr>
              <a:t>LargeSize: Size above 50M</a:t>
            </a:r>
            <a:endParaRPr lang="en-US" sz="2811" dirty="0">
              <a:solidFill>
                <a:srgbClr val="C00000"/>
              </a:solidFill>
            </a:endParaRPr>
          </a:p>
        </p:txBody>
      </p:sp>
      <p:sp>
        <p:nvSpPr>
          <p:cNvPr id="13" name="文本框 12">
            <a:extLst>
              <a:ext uri="{FF2B5EF4-FFF2-40B4-BE49-F238E27FC236}">
                <a16:creationId xmlns:a16="http://schemas.microsoft.com/office/drawing/2014/main" id="{B9E355CA-F74E-4751-A5C5-3546AB36EF1F}"/>
              </a:ext>
            </a:extLst>
          </p:cNvPr>
          <p:cNvSpPr txBox="1"/>
          <p:nvPr/>
        </p:nvSpPr>
        <p:spPr>
          <a:xfrm>
            <a:off x="10667554" y="2914170"/>
            <a:ext cx="6281976" cy="395173"/>
          </a:xfrm>
          <a:prstGeom prst="rect">
            <a:avLst/>
          </a:prstGeom>
          <a:noFill/>
        </p:spPr>
        <p:txBody>
          <a:bodyPr wrap="none" rtlCol="0">
            <a:spAutoFit/>
          </a:bodyPr>
          <a:lstStyle/>
          <a:p>
            <a:pPr algn="l"/>
            <a:r>
              <a:rPr lang="en-US" altLang="zh-CN" sz="1968" dirty="0">
                <a:solidFill>
                  <a:schemeClr val="bg1"/>
                </a:solidFill>
              </a:rPr>
              <a:t>The apps in </a:t>
            </a:r>
            <a:r>
              <a:rPr lang="en-US" altLang="zh-CN" sz="1968" dirty="0" err="1">
                <a:solidFill>
                  <a:schemeClr val="bg1"/>
                </a:solidFill>
              </a:rPr>
              <a:t>largeSize</a:t>
            </a:r>
            <a:r>
              <a:rPr lang="en-US" altLang="zh-CN" sz="1968" dirty="0">
                <a:solidFill>
                  <a:schemeClr val="bg1"/>
                </a:solidFill>
              </a:rPr>
              <a:t> group have the highest average Rating</a:t>
            </a:r>
            <a:endParaRPr lang="zh-CN" altLang="en-US" sz="1968" dirty="0">
              <a:solidFill>
                <a:schemeClr val="bg1"/>
              </a:solidFill>
            </a:endParaRPr>
          </a:p>
        </p:txBody>
      </p:sp>
      <p:cxnSp>
        <p:nvCxnSpPr>
          <p:cNvPr id="24" name="直接箭头连接符 23">
            <a:extLst>
              <a:ext uri="{FF2B5EF4-FFF2-40B4-BE49-F238E27FC236}">
                <a16:creationId xmlns:a16="http://schemas.microsoft.com/office/drawing/2014/main" id="{C5400892-3CF6-4413-ADE3-719CC1FE27E7}"/>
              </a:ext>
            </a:extLst>
          </p:cNvPr>
          <p:cNvCxnSpPr/>
          <p:nvPr/>
        </p:nvCxnSpPr>
        <p:spPr>
          <a:xfrm flipV="1">
            <a:off x="8846787" y="3162077"/>
            <a:ext cx="1820767" cy="1092460"/>
          </a:xfrm>
          <a:prstGeom prst="straightConnector1">
            <a:avLst/>
          </a:prstGeom>
          <a:ln>
            <a:solidFill>
              <a:srgbClr val="AC0A3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接箭头连接符 25">
            <a:extLst>
              <a:ext uri="{FF2B5EF4-FFF2-40B4-BE49-F238E27FC236}">
                <a16:creationId xmlns:a16="http://schemas.microsoft.com/office/drawing/2014/main" id="{89688EF0-5B17-4CD9-AE46-9DC321F26DE5}"/>
              </a:ext>
            </a:extLst>
          </p:cNvPr>
          <p:cNvCxnSpPr/>
          <p:nvPr/>
        </p:nvCxnSpPr>
        <p:spPr>
          <a:xfrm flipH="1">
            <a:off x="4787547" y="5968200"/>
            <a:ext cx="2013554" cy="1510166"/>
          </a:xfrm>
          <a:prstGeom prst="straightConnector1">
            <a:avLst/>
          </a:prstGeom>
          <a:ln>
            <a:solidFill>
              <a:srgbClr val="FFBCB0"/>
            </a:solidFill>
            <a:tailEnd type="triangle"/>
          </a:ln>
        </p:spPr>
        <p:style>
          <a:lnRef idx="2">
            <a:schemeClr val="accent1"/>
          </a:lnRef>
          <a:fillRef idx="0">
            <a:schemeClr val="accent1"/>
          </a:fillRef>
          <a:effectRef idx="1">
            <a:schemeClr val="accent1"/>
          </a:effectRef>
          <a:fontRef idx="minor">
            <a:schemeClr val="tx1"/>
          </a:fontRef>
        </p:style>
      </p:cxnSp>
      <p:sp>
        <p:nvSpPr>
          <p:cNvPr id="30" name="文本框 29">
            <a:extLst>
              <a:ext uri="{FF2B5EF4-FFF2-40B4-BE49-F238E27FC236}">
                <a16:creationId xmlns:a16="http://schemas.microsoft.com/office/drawing/2014/main" id="{0C039BA5-F488-4634-BACC-7738D85E6392}"/>
              </a:ext>
            </a:extLst>
          </p:cNvPr>
          <p:cNvSpPr txBox="1"/>
          <p:nvPr/>
        </p:nvSpPr>
        <p:spPr>
          <a:xfrm>
            <a:off x="2581205" y="7778258"/>
            <a:ext cx="3662955" cy="698012"/>
          </a:xfrm>
          <a:prstGeom prst="rect">
            <a:avLst/>
          </a:prstGeom>
          <a:noFill/>
        </p:spPr>
        <p:txBody>
          <a:bodyPr wrap="square" rtlCol="0">
            <a:spAutoFit/>
          </a:bodyPr>
          <a:lstStyle/>
          <a:p>
            <a:pPr algn="l"/>
            <a:r>
              <a:rPr lang="en-US" altLang="zh-CN" sz="1968" dirty="0">
                <a:solidFill>
                  <a:schemeClr val="bg1"/>
                </a:solidFill>
              </a:rPr>
              <a:t>The apps in LightSize group have the lowest average Rating</a:t>
            </a:r>
            <a:endParaRPr lang="zh-CN" altLang="en-US" sz="1968" dirty="0">
              <a:solidFill>
                <a:schemeClr val="bg1"/>
              </a:solidFill>
            </a:endParaRPr>
          </a:p>
        </p:txBody>
      </p:sp>
    </p:spTree>
    <p:extLst>
      <p:ext uri="{BB962C8B-B14F-4D97-AF65-F5344CB8AC3E}">
        <p14:creationId xmlns:p14="http://schemas.microsoft.com/office/powerpoint/2010/main" val="316204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059F9916-D66C-417E-BFBA-8DA8F6952C1F}"/>
              </a:ext>
            </a:extLst>
          </p:cNvPr>
          <p:cNvPicPr>
            <a:picLocks noChangeAspect="1"/>
          </p:cNvPicPr>
          <p:nvPr/>
        </p:nvPicPr>
        <p:blipFill>
          <a:blip r:embed="rId2"/>
          <a:stretch>
            <a:fillRect/>
          </a:stretch>
        </p:blipFill>
        <p:spPr>
          <a:xfrm>
            <a:off x="0" y="0"/>
            <a:ext cx="6578938" cy="1543129"/>
          </a:xfrm>
          <a:prstGeom prst="rect">
            <a:avLst/>
          </a:prstGeom>
        </p:spPr>
      </p:pic>
      <p:pic>
        <p:nvPicPr>
          <p:cNvPr id="24" name="图片 23" descr="图片包含 矩形&#10;&#10;描述已自动生成">
            <a:extLst>
              <a:ext uri="{FF2B5EF4-FFF2-40B4-BE49-F238E27FC236}">
                <a16:creationId xmlns:a16="http://schemas.microsoft.com/office/drawing/2014/main" id="{21BA3E84-28CA-4694-B646-F5D627E8A9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661" y="2599861"/>
            <a:ext cx="12366858" cy="6945613"/>
          </a:xfrm>
          <a:prstGeom prst="rect">
            <a:avLst/>
          </a:prstGeom>
        </p:spPr>
      </p:pic>
      <p:sp>
        <p:nvSpPr>
          <p:cNvPr id="29" name="矩形: 圆角 28">
            <a:extLst>
              <a:ext uri="{FF2B5EF4-FFF2-40B4-BE49-F238E27FC236}">
                <a16:creationId xmlns:a16="http://schemas.microsoft.com/office/drawing/2014/main" id="{0A8AC440-355D-412B-83CF-822ED704DAC2}"/>
              </a:ext>
            </a:extLst>
          </p:cNvPr>
          <p:cNvSpPr/>
          <p:nvPr/>
        </p:nvSpPr>
        <p:spPr>
          <a:xfrm>
            <a:off x="4808968" y="6696508"/>
            <a:ext cx="7165254" cy="2366997"/>
          </a:xfrm>
          <a:prstGeom prst="roundRect">
            <a:avLst/>
          </a:prstGeom>
          <a:solidFill>
            <a:srgbClr val="C0E5B5"/>
          </a:solidFill>
          <a:ln>
            <a:solidFill>
              <a:srgbClr val="B3E0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530"/>
          </a:p>
        </p:txBody>
      </p:sp>
      <p:sp>
        <p:nvSpPr>
          <p:cNvPr id="28" name="矩形: 圆角 27">
            <a:extLst>
              <a:ext uri="{FF2B5EF4-FFF2-40B4-BE49-F238E27FC236}">
                <a16:creationId xmlns:a16="http://schemas.microsoft.com/office/drawing/2014/main" id="{2F8A1336-9154-4BEB-B107-3AA143D20E85}"/>
              </a:ext>
            </a:extLst>
          </p:cNvPr>
          <p:cNvSpPr/>
          <p:nvPr/>
        </p:nvSpPr>
        <p:spPr>
          <a:xfrm>
            <a:off x="13845535" y="4793425"/>
            <a:ext cx="3695086" cy="781859"/>
          </a:xfrm>
          <a:prstGeom prst="roundRect">
            <a:avLst/>
          </a:prstGeom>
          <a:solidFill>
            <a:srgbClr val="6EB66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530"/>
          </a:p>
        </p:txBody>
      </p:sp>
      <p:cxnSp>
        <p:nvCxnSpPr>
          <p:cNvPr id="10" name="连接符: 肘形 9">
            <a:extLst>
              <a:ext uri="{FF2B5EF4-FFF2-40B4-BE49-F238E27FC236}">
                <a16:creationId xmlns:a16="http://schemas.microsoft.com/office/drawing/2014/main" id="{086138D6-E755-4D1F-8ACF-A542AD85E4EB}"/>
              </a:ext>
            </a:extLst>
          </p:cNvPr>
          <p:cNvCxnSpPr/>
          <p:nvPr/>
        </p:nvCxnSpPr>
        <p:spPr>
          <a:xfrm>
            <a:off x="11885532" y="3972720"/>
            <a:ext cx="1842188" cy="1071040"/>
          </a:xfrm>
          <a:prstGeom prst="bentConnector3">
            <a:avLst/>
          </a:prstGeom>
          <a:ln>
            <a:solidFill>
              <a:srgbClr val="24693D"/>
            </a:solidFill>
            <a:tailEnd type="triangle"/>
          </a:ln>
        </p:spPr>
        <p:style>
          <a:lnRef idx="2">
            <a:schemeClr val="accent1"/>
          </a:lnRef>
          <a:fillRef idx="0">
            <a:schemeClr val="accent1"/>
          </a:fillRef>
          <a:effectRef idx="1">
            <a:schemeClr val="accent1"/>
          </a:effectRef>
          <a:fontRef idx="minor">
            <a:schemeClr val="tx1"/>
          </a:fontRef>
        </p:style>
      </p:cxnSp>
      <p:cxnSp>
        <p:nvCxnSpPr>
          <p:cNvPr id="13" name="连接符: 肘形 12">
            <a:extLst>
              <a:ext uri="{FF2B5EF4-FFF2-40B4-BE49-F238E27FC236}">
                <a16:creationId xmlns:a16="http://schemas.microsoft.com/office/drawing/2014/main" id="{B79F0AD3-839B-42C5-9ACA-CB425AB03102}"/>
              </a:ext>
            </a:extLst>
          </p:cNvPr>
          <p:cNvCxnSpPr/>
          <p:nvPr/>
        </p:nvCxnSpPr>
        <p:spPr>
          <a:xfrm flipV="1">
            <a:off x="11885532" y="5043760"/>
            <a:ext cx="1842188" cy="781859"/>
          </a:xfrm>
          <a:prstGeom prst="bentConnector3">
            <a:avLst/>
          </a:prstGeom>
          <a:ln>
            <a:solidFill>
              <a:srgbClr val="6EB663"/>
            </a:solidFill>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8BA91333-AEC9-4E7B-B0FD-5451C473AD03}"/>
              </a:ext>
            </a:extLst>
          </p:cNvPr>
          <p:cNvSpPr txBox="1"/>
          <p:nvPr/>
        </p:nvSpPr>
        <p:spPr>
          <a:xfrm>
            <a:off x="14335068" y="7831809"/>
            <a:ext cx="3068469" cy="1585114"/>
          </a:xfrm>
          <a:prstGeom prst="rect">
            <a:avLst/>
          </a:prstGeom>
          <a:noFill/>
        </p:spPr>
        <p:txBody>
          <a:bodyPr wrap="none" rtlCol="0">
            <a:spAutoFit/>
          </a:bodyPr>
          <a:lstStyle/>
          <a:p>
            <a:r>
              <a:rPr lang="en-US" altLang="zh-CN" sz="1687" b="1" dirty="0">
                <a:solidFill>
                  <a:srgbClr val="B3E0A6"/>
                </a:solidFill>
                <a:latin typeface="Arial" panose="020B0604020202020204" pitchFamily="34" charset="0"/>
              </a:rPr>
              <a:t>LightSize: Size below 10M </a:t>
            </a:r>
            <a:endParaRPr lang="en-US" altLang="zh-CN" sz="1687" dirty="0">
              <a:solidFill>
                <a:srgbClr val="B3E0A6"/>
              </a:solidFill>
            </a:endParaRPr>
          </a:p>
          <a:p>
            <a:br>
              <a:rPr lang="en-US" altLang="zh-CN" sz="1687" b="1" dirty="0">
                <a:solidFill>
                  <a:srgbClr val="69B35D"/>
                </a:solidFill>
                <a:latin typeface="Arial" panose="020B0604020202020204" pitchFamily="34" charset="0"/>
              </a:rPr>
            </a:br>
            <a:r>
              <a:rPr lang="en-US" altLang="zh-CN" sz="1687" b="1" dirty="0">
                <a:solidFill>
                  <a:srgbClr val="69B35D"/>
                </a:solidFill>
                <a:latin typeface="Arial" panose="020B0604020202020204" pitchFamily="34" charset="0"/>
              </a:rPr>
              <a:t>MiddleSize : Size below 50M</a:t>
            </a:r>
            <a:br>
              <a:rPr lang="en-US" altLang="zh-CN" sz="1687" b="1" dirty="0">
                <a:solidFill>
                  <a:srgbClr val="69B35D"/>
                </a:solidFill>
                <a:latin typeface="Arial" panose="020B0604020202020204" pitchFamily="34" charset="0"/>
              </a:rPr>
            </a:br>
            <a:endParaRPr lang="en-US" altLang="zh-CN" sz="1687" b="1" dirty="0">
              <a:solidFill>
                <a:srgbClr val="69B35D"/>
              </a:solidFill>
              <a:latin typeface="Arial" panose="020B0604020202020204" pitchFamily="34" charset="0"/>
            </a:endParaRPr>
          </a:p>
          <a:p>
            <a:r>
              <a:rPr lang="en-US" altLang="zh-CN" sz="1687" b="1" dirty="0">
                <a:solidFill>
                  <a:srgbClr val="23683C"/>
                </a:solidFill>
                <a:latin typeface="Arial" panose="020B0604020202020204" pitchFamily="34" charset="0"/>
              </a:rPr>
              <a:t>LargeSize: Size above 50M</a:t>
            </a:r>
            <a:endParaRPr lang="en-US" altLang="zh-CN" sz="1687" dirty="0">
              <a:solidFill>
                <a:srgbClr val="23683C"/>
              </a:solidFill>
            </a:endParaRPr>
          </a:p>
          <a:p>
            <a:pPr algn="l"/>
            <a:endParaRPr lang="zh-CN" altLang="en-US" sz="1265" dirty="0"/>
          </a:p>
        </p:txBody>
      </p:sp>
      <p:sp>
        <p:nvSpPr>
          <p:cNvPr id="17" name="文本框 16">
            <a:extLst>
              <a:ext uri="{FF2B5EF4-FFF2-40B4-BE49-F238E27FC236}">
                <a16:creationId xmlns:a16="http://schemas.microsoft.com/office/drawing/2014/main" id="{57431A90-3F35-4F91-BD9F-83D7BA97FA2A}"/>
              </a:ext>
            </a:extLst>
          </p:cNvPr>
          <p:cNvSpPr txBox="1"/>
          <p:nvPr/>
        </p:nvSpPr>
        <p:spPr>
          <a:xfrm>
            <a:off x="13845535" y="4881535"/>
            <a:ext cx="3695086" cy="568104"/>
          </a:xfrm>
          <a:prstGeom prst="rect">
            <a:avLst/>
          </a:prstGeom>
          <a:noFill/>
        </p:spPr>
        <p:txBody>
          <a:bodyPr wrap="square" rtlCol="0">
            <a:spAutoFit/>
          </a:bodyPr>
          <a:lstStyle/>
          <a:p>
            <a:pPr algn="l"/>
            <a:r>
              <a:rPr lang="en-US" altLang="zh-CN" sz="1546" dirty="0">
                <a:solidFill>
                  <a:schemeClr val="bg1"/>
                </a:solidFill>
              </a:rPr>
              <a:t>The average installations in LargeSize are slightly more than that in MiddleSize</a:t>
            </a:r>
            <a:endParaRPr lang="zh-CN" altLang="en-US" sz="1546" dirty="0">
              <a:solidFill>
                <a:schemeClr val="bg1"/>
              </a:solidFill>
            </a:endParaRPr>
          </a:p>
        </p:txBody>
      </p:sp>
      <p:cxnSp>
        <p:nvCxnSpPr>
          <p:cNvPr id="19" name="直接箭头连接符 18">
            <a:extLst>
              <a:ext uri="{FF2B5EF4-FFF2-40B4-BE49-F238E27FC236}">
                <a16:creationId xmlns:a16="http://schemas.microsoft.com/office/drawing/2014/main" id="{F39C72B2-FECB-4490-BBB6-83468BB9B393}"/>
              </a:ext>
            </a:extLst>
          </p:cNvPr>
          <p:cNvCxnSpPr/>
          <p:nvPr/>
        </p:nvCxnSpPr>
        <p:spPr>
          <a:xfrm flipV="1">
            <a:off x="3020331" y="7938913"/>
            <a:ext cx="1788636" cy="192787"/>
          </a:xfrm>
          <a:prstGeom prst="straightConnector1">
            <a:avLst/>
          </a:prstGeom>
          <a:ln>
            <a:solidFill>
              <a:srgbClr val="C0E5B5"/>
            </a:solidFill>
            <a:tailEnd type="triangle"/>
          </a:ln>
        </p:spPr>
        <p:style>
          <a:lnRef idx="2">
            <a:schemeClr val="accent3"/>
          </a:lnRef>
          <a:fillRef idx="0">
            <a:schemeClr val="accent3"/>
          </a:fillRef>
          <a:effectRef idx="1">
            <a:schemeClr val="accent3"/>
          </a:effectRef>
          <a:fontRef idx="minor">
            <a:schemeClr val="tx1"/>
          </a:fontRef>
        </p:style>
      </p:cxnSp>
      <p:sp>
        <p:nvSpPr>
          <p:cNvPr id="20" name="文本框 19">
            <a:extLst>
              <a:ext uri="{FF2B5EF4-FFF2-40B4-BE49-F238E27FC236}">
                <a16:creationId xmlns:a16="http://schemas.microsoft.com/office/drawing/2014/main" id="{392CD6AC-C161-41A9-AC6E-08A7DCB6BB90}"/>
              </a:ext>
            </a:extLst>
          </p:cNvPr>
          <p:cNvSpPr txBox="1"/>
          <p:nvPr/>
        </p:nvSpPr>
        <p:spPr>
          <a:xfrm flipH="1">
            <a:off x="5118245" y="7746126"/>
            <a:ext cx="633237" cy="287002"/>
          </a:xfrm>
          <a:prstGeom prst="rect">
            <a:avLst/>
          </a:prstGeom>
          <a:noFill/>
        </p:spPr>
        <p:txBody>
          <a:bodyPr wrap="square" rtlCol="0">
            <a:spAutoFit/>
          </a:bodyPr>
          <a:lstStyle/>
          <a:p>
            <a:pPr algn="l"/>
            <a:r>
              <a:rPr lang="en-US" altLang="zh-CN" sz="1265" dirty="0"/>
              <a:t> </a:t>
            </a:r>
            <a:endParaRPr lang="zh-CN" altLang="en-US" sz="1265" dirty="0"/>
          </a:p>
        </p:txBody>
      </p:sp>
      <p:pic>
        <p:nvPicPr>
          <p:cNvPr id="26" name="图片 25">
            <a:extLst>
              <a:ext uri="{FF2B5EF4-FFF2-40B4-BE49-F238E27FC236}">
                <a16:creationId xmlns:a16="http://schemas.microsoft.com/office/drawing/2014/main" id="{141BE393-5B04-4AD7-ADEA-6ABB562CF00B}"/>
              </a:ext>
            </a:extLst>
          </p:cNvPr>
          <p:cNvPicPr>
            <a:picLocks noChangeAspect="1"/>
          </p:cNvPicPr>
          <p:nvPr/>
        </p:nvPicPr>
        <p:blipFill>
          <a:blip r:embed="rId4"/>
          <a:stretch>
            <a:fillRect/>
          </a:stretch>
        </p:blipFill>
        <p:spPr>
          <a:xfrm>
            <a:off x="8475744" y="6958196"/>
            <a:ext cx="3345187" cy="1961435"/>
          </a:xfrm>
          <a:prstGeom prst="rect">
            <a:avLst/>
          </a:prstGeom>
        </p:spPr>
      </p:pic>
      <p:sp>
        <p:nvSpPr>
          <p:cNvPr id="27" name="文本框 26">
            <a:extLst>
              <a:ext uri="{FF2B5EF4-FFF2-40B4-BE49-F238E27FC236}">
                <a16:creationId xmlns:a16="http://schemas.microsoft.com/office/drawing/2014/main" id="{E836A3D3-3A00-4716-8A52-BD22A1C7B47A}"/>
              </a:ext>
            </a:extLst>
          </p:cNvPr>
          <p:cNvSpPr txBox="1"/>
          <p:nvPr/>
        </p:nvSpPr>
        <p:spPr>
          <a:xfrm>
            <a:off x="4942021" y="6944794"/>
            <a:ext cx="3538138" cy="1130822"/>
          </a:xfrm>
          <a:prstGeom prst="rect">
            <a:avLst/>
          </a:prstGeom>
          <a:noFill/>
        </p:spPr>
        <p:txBody>
          <a:bodyPr wrap="square" rtlCol="0">
            <a:spAutoFit/>
          </a:bodyPr>
          <a:lstStyle/>
          <a:p>
            <a:pPr algn="l"/>
            <a:r>
              <a:rPr lang="en-US" altLang="zh-CN" sz="1687" b="1" dirty="0">
                <a:solidFill>
                  <a:schemeClr val="bg1"/>
                </a:solidFill>
              </a:rPr>
              <a:t>the line chart on the right shows that only few apps In light </a:t>
            </a:r>
            <a:r>
              <a:rPr lang="en-US" altLang="zh-CN" sz="1687" b="1" dirty="0" err="1">
                <a:solidFill>
                  <a:schemeClr val="bg1"/>
                </a:solidFill>
              </a:rPr>
              <a:t>sIze</a:t>
            </a:r>
            <a:r>
              <a:rPr lang="en-US" altLang="zh-CN" sz="1687" b="1" dirty="0">
                <a:solidFill>
                  <a:schemeClr val="bg1"/>
                </a:solidFill>
              </a:rPr>
              <a:t> group are popular, So they have the least average installations</a:t>
            </a:r>
            <a:endParaRPr lang="zh-CN" altLang="en-US" sz="1687" b="1" dirty="0">
              <a:solidFill>
                <a:schemeClr val="bg1"/>
              </a:solidFill>
            </a:endParaRPr>
          </a:p>
        </p:txBody>
      </p:sp>
      <p:sp>
        <p:nvSpPr>
          <p:cNvPr id="15" name="Title 1">
            <a:extLst>
              <a:ext uri="{FF2B5EF4-FFF2-40B4-BE49-F238E27FC236}">
                <a16:creationId xmlns:a16="http://schemas.microsoft.com/office/drawing/2014/main" id="{46ECA955-BD40-4C76-8B3D-EEBF688827EF}"/>
              </a:ext>
            </a:extLst>
          </p:cNvPr>
          <p:cNvSpPr txBox="1">
            <a:spLocks/>
          </p:cNvSpPr>
          <p:nvPr/>
        </p:nvSpPr>
        <p:spPr>
          <a:xfrm>
            <a:off x="1416693" y="914004"/>
            <a:ext cx="15349945" cy="104850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a:t>The average installations in different Size group</a:t>
            </a:r>
            <a:endParaRPr lang="en-US" sz="5060" dirty="0"/>
          </a:p>
        </p:txBody>
      </p:sp>
    </p:spTree>
    <p:extLst>
      <p:ext uri="{BB962C8B-B14F-4D97-AF65-F5344CB8AC3E}">
        <p14:creationId xmlns:p14="http://schemas.microsoft.com/office/powerpoint/2010/main" val="3706589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64439" y="6407565"/>
            <a:ext cx="15594861" cy="2598420"/>
          </a:xfrm>
          <a:prstGeom prst="rect">
            <a:avLst/>
          </a:prstGeom>
        </p:spPr>
        <p:txBody>
          <a:bodyPr lIns="0" tIns="0" rIns="0" bIns="0" rtlCol="0" anchor="t">
            <a:spAutoFit/>
          </a:bodyPr>
          <a:lstStyle/>
          <a:p>
            <a:pPr>
              <a:lnSpc>
                <a:spcPts val="4159"/>
              </a:lnSpc>
            </a:pPr>
            <a:r>
              <a:rPr lang="en-US" sz="2600" spc="270">
                <a:solidFill>
                  <a:srgbClr val="000000"/>
                </a:solidFill>
                <a:latin typeface="思源黑体"/>
              </a:rPr>
              <a:t>the larger apps seem to get great popularity and favorable comment. Consequently, you app developers add as many great features and ideas as possible to you application, regardless of the size of the it. And the large excellent app will become a surprise hit.</a:t>
            </a:r>
          </a:p>
          <a:p>
            <a:pPr>
              <a:lnSpc>
                <a:spcPts val="4160"/>
              </a:lnSpc>
            </a:pPr>
            <a:endParaRPr lang="en-US" sz="2600" spc="270">
              <a:solidFill>
                <a:srgbClr val="000000"/>
              </a:solidFill>
              <a:latin typeface="思源黑体"/>
            </a:endParaRPr>
          </a:p>
        </p:txBody>
      </p:sp>
      <p:pic>
        <p:nvPicPr>
          <p:cNvPr id="5" name="图片 4">
            <a:extLst>
              <a:ext uri="{FF2B5EF4-FFF2-40B4-BE49-F238E27FC236}">
                <a16:creationId xmlns:a16="http://schemas.microsoft.com/office/drawing/2014/main" id="{803AB3FD-E2DB-430F-9A82-ECD678DD0AAA}"/>
              </a:ext>
            </a:extLst>
          </p:cNvPr>
          <p:cNvPicPr>
            <a:picLocks noChangeAspect="1"/>
          </p:cNvPicPr>
          <p:nvPr/>
        </p:nvPicPr>
        <p:blipFill>
          <a:blip r:embed="rId2"/>
          <a:stretch>
            <a:fillRect/>
          </a:stretch>
        </p:blipFill>
        <p:spPr>
          <a:xfrm>
            <a:off x="0" y="0"/>
            <a:ext cx="6578938" cy="1543129"/>
          </a:xfrm>
          <a:prstGeom prst="rect">
            <a:avLst/>
          </a:prstGeom>
        </p:spPr>
      </p:pic>
      <p:sp>
        <p:nvSpPr>
          <p:cNvPr id="8" name="AutoShape 3">
            <a:extLst>
              <a:ext uri="{FF2B5EF4-FFF2-40B4-BE49-F238E27FC236}">
                <a16:creationId xmlns:a16="http://schemas.microsoft.com/office/drawing/2014/main" id="{457772DE-D2A5-40DD-9EA9-F7C0037C389D}"/>
              </a:ext>
            </a:extLst>
          </p:cNvPr>
          <p:cNvSpPr/>
          <p:nvPr/>
        </p:nvSpPr>
        <p:spPr>
          <a:xfrm rot="16200000">
            <a:off x="13582650" y="-1963412"/>
            <a:ext cx="914400" cy="6591300"/>
          </a:xfrm>
          <a:prstGeom prst="rect">
            <a:avLst/>
          </a:prstGeom>
          <a:solidFill>
            <a:srgbClr val="005FB4"/>
          </a:solidFill>
        </p:spPr>
      </p:sp>
      <p:sp>
        <p:nvSpPr>
          <p:cNvPr id="9" name="TextBox 4">
            <a:extLst>
              <a:ext uri="{FF2B5EF4-FFF2-40B4-BE49-F238E27FC236}">
                <a16:creationId xmlns:a16="http://schemas.microsoft.com/office/drawing/2014/main" id="{2BD03936-18E1-443E-A0E7-16717CC83168}"/>
              </a:ext>
            </a:extLst>
          </p:cNvPr>
          <p:cNvSpPr txBox="1"/>
          <p:nvPr/>
        </p:nvSpPr>
        <p:spPr>
          <a:xfrm>
            <a:off x="12268200" y="1047071"/>
            <a:ext cx="3810000" cy="454676"/>
          </a:xfrm>
          <a:prstGeom prst="rect">
            <a:avLst/>
          </a:prstGeom>
        </p:spPr>
        <p:txBody>
          <a:bodyPr wrap="square" lIns="0" tIns="0" rIns="0" bIns="0" rtlCol="0" anchor="t">
            <a:spAutoFit/>
          </a:bodyPr>
          <a:lstStyle/>
          <a:p>
            <a:pPr algn="ctr">
              <a:lnSpc>
                <a:spcPts val="3902"/>
              </a:lnSpc>
              <a:spcBef>
                <a:spcPct val="0"/>
              </a:spcBef>
            </a:pPr>
            <a:r>
              <a:rPr lang="en-US" sz="2601" spc="182">
                <a:solidFill>
                  <a:srgbClr val="FFFFFF"/>
                </a:solidFill>
                <a:latin typeface="思源黑体-超粗体 Bold"/>
              </a:rPr>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573135" y="5105400"/>
            <a:ext cx="438150" cy="4152900"/>
          </a:xfrm>
          <a:prstGeom prst="rect">
            <a:avLst/>
          </a:prstGeom>
          <a:solidFill>
            <a:schemeClr val="accent5">
              <a:lumMod val="60000"/>
              <a:lumOff val="40000"/>
            </a:schemeClr>
          </a:solidFill>
        </p:spPr>
      </p:sp>
      <p:sp>
        <p:nvSpPr>
          <p:cNvPr id="3" name="TextBox 3"/>
          <p:cNvSpPr txBox="1"/>
          <p:nvPr/>
        </p:nvSpPr>
        <p:spPr>
          <a:xfrm>
            <a:off x="7499243" y="5601085"/>
            <a:ext cx="9874357" cy="2845459"/>
          </a:xfrm>
          <a:prstGeom prst="rect">
            <a:avLst/>
          </a:prstGeom>
        </p:spPr>
        <p:txBody>
          <a:bodyPr wrap="square" lIns="0" tIns="0" rIns="0" bIns="0" rtlCol="0" anchor="t">
            <a:spAutoFit/>
          </a:bodyPr>
          <a:lstStyle/>
          <a:p>
            <a:pPr algn="ctr">
              <a:lnSpc>
                <a:spcPts val="7584"/>
              </a:lnSpc>
              <a:spcBef>
                <a:spcPct val="0"/>
              </a:spcBef>
            </a:pPr>
            <a:r>
              <a:rPr lang="en-US" altLang="zh-CN" sz="5400">
                <a:solidFill>
                  <a:srgbClr val="000000"/>
                </a:solidFill>
                <a:latin typeface="思源黑体-粗体 Bold"/>
              </a:rPr>
              <a:t>Do regular updates contribute to </a:t>
            </a:r>
          </a:p>
          <a:p>
            <a:pPr algn="ctr">
              <a:lnSpc>
                <a:spcPts val="7584"/>
              </a:lnSpc>
              <a:spcBef>
                <a:spcPct val="0"/>
              </a:spcBef>
            </a:pPr>
            <a:r>
              <a:rPr lang="en-US" altLang="zh-CN" sz="5400">
                <a:solidFill>
                  <a:srgbClr val="000000"/>
                </a:solidFill>
                <a:latin typeface="思源黑体-粗体 Bold"/>
              </a:rPr>
              <a:t>popularity of an app? </a:t>
            </a:r>
          </a:p>
        </p:txBody>
      </p:sp>
      <p:sp>
        <p:nvSpPr>
          <p:cNvPr id="6" name="矩形 5">
            <a:extLst>
              <a:ext uri="{FF2B5EF4-FFF2-40B4-BE49-F238E27FC236}">
                <a16:creationId xmlns:a16="http://schemas.microsoft.com/office/drawing/2014/main" id="{A923F35A-923C-4DC6-96CD-450C0E599717}"/>
              </a:ext>
            </a:extLst>
          </p:cNvPr>
          <p:cNvSpPr/>
          <p:nvPr/>
        </p:nvSpPr>
        <p:spPr>
          <a:xfrm>
            <a:off x="10210800" y="1181100"/>
            <a:ext cx="6477000" cy="838200"/>
          </a:xfrm>
          <a:prstGeom prst="rect">
            <a:avLst/>
          </a:prstGeom>
          <a:solidFill>
            <a:srgbClr val="0070C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99CF133D-0431-4CAF-803B-FB6E0DE65FEC}"/>
              </a:ext>
            </a:extLst>
          </p:cNvPr>
          <p:cNvSpPr txBox="1"/>
          <p:nvPr/>
        </p:nvSpPr>
        <p:spPr>
          <a:xfrm>
            <a:off x="11582400" y="1364277"/>
            <a:ext cx="3965093" cy="523220"/>
          </a:xfrm>
          <a:prstGeom prst="rect">
            <a:avLst/>
          </a:prstGeom>
          <a:noFill/>
        </p:spPr>
        <p:txBody>
          <a:bodyPr wrap="square" rtlCol="0">
            <a:spAutoFit/>
          </a:bodyPr>
          <a:lstStyle/>
          <a:p>
            <a:pPr algn="ctr"/>
            <a:r>
              <a:rPr lang="en-US" altLang="zh-CN" sz="2800" b="1" spc="353">
                <a:solidFill>
                  <a:schemeClr val="bg1"/>
                </a:solidFill>
                <a:latin typeface="思源黑体-超粗体 Bold"/>
              </a:rPr>
              <a:t>Characteristics</a:t>
            </a:r>
            <a:endParaRPr lang="zh-CN" altLang="en-US" sz="2800"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8" name="图片 7">
            <a:extLst>
              <a:ext uri="{FF2B5EF4-FFF2-40B4-BE49-F238E27FC236}">
                <a16:creationId xmlns:a16="http://schemas.microsoft.com/office/drawing/2014/main" id="{B9285AD3-BA7F-4FC8-A315-7C1C53CCF90E}"/>
              </a:ext>
            </a:extLst>
          </p:cNvPr>
          <p:cNvPicPr>
            <a:picLocks noChangeAspect="1"/>
          </p:cNvPicPr>
          <p:nvPr/>
        </p:nvPicPr>
        <p:blipFill>
          <a:blip r:embed="rId2"/>
          <a:stretch>
            <a:fillRect/>
          </a:stretch>
        </p:blipFill>
        <p:spPr>
          <a:xfrm>
            <a:off x="0" y="0"/>
            <a:ext cx="6578938" cy="1543129"/>
          </a:xfrm>
          <a:prstGeom prst="rect">
            <a:avLst/>
          </a:prstGeom>
        </p:spPr>
      </p:pic>
    </p:spTree>
    <p:extLst>
      <p:ext uri="{BB962C8B-B14F-4D97-AF65-F5344CB8AC3E}">
        <p14:creationId xmlns:p14="http://schemas.microsoft.com/office/powerpoint/2010/main" val="1897593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11C4C3F-CF09-4E4A-8261-EDA0132562AE}"/>
              </a:ext>
            </a:extLst>
          </p:cNvPr>
          <p:cNvPicPr>
            <a:picLocks noChangeAspect="1"/>
          </p:cNvPicPr>
          <p:nvPr/>
        </p:nvPicPr>
        <p:blipFill>
          <a:blip r:embed="rId2"/>
          <a:stretch>
            <a:fillRect/>
          </a:stretch>
        </p:blipFill>
        <p:spPr>
          <a:xfrm>
            <a:off x="0" y="0"/>
            <a:ext cx="6578938" cy="1543129"/>
          </a:xfrm>
          <a:prstGeom prst="rect">
            <a:avLst/>
          </a:prstGeom>
        </p:spPr>
      </p:pic>
      <p:pic>
        <p:nvPicPr>
          <p:cNvPr id="3" name="图片 2">
            <a:extLst>
              <a:ext uri="{FF2B5EF4-FFF2-40B4-BE49-F238E27FC236}">
                <a16:creationId xmlns:a16="http://schemas.microsoft.com/office/drawing/2014/main" id="{137DA874-8D35-42FC-A372-81CBCAE7AC76}"/>
              </a:ext>
            </a:extLst>
          </p:cNvPr>
          <p:cNvPicPr>
            <a:picLocks noChangeAspect="1"/>
          </p:cNvPicPr>
          <p:nvPr/>
        </p:nvPicPr>
        <p:blipFill>
          <a:blip r:embed="rId3"/>
          <a:stretch>
            <a:fillRect/>
          </a:stretch>
        </p:blipFill>
        <p:spPr>
          <a:xfrm>
            <a:off x="304800" y="2324100"/>
            <a:ext cx="13354309" cy="7483453"/>
          </a:xfrm>
          <a:prstGeom prst="rect">
            <a:avLst/>
          </a:prstGeom>
        </p:spPr>
      </p:pic>
      <p:sp>
        <p:nvSpPr>
          <p:cNvPr id="5" name="文本框 4">
            <a:extLst>
              <a:ext uri="{FF2B5EF4-FFF2-40B4-BE49-F238E27FC236}">
                <a16:creationId xmlns:a16="http://schemas.microsoft.com/office/drawing/2014/main" id="{9859F1D0-6023-43D1-A45A-2C416B484841}"/>
              </a:ext>
            </a:extLst>
          </p:cNvPr>
          <p:cNvSpPr txBox="1"/>
          <p:nvPr/>
        </p:nvSpPr>
        <p:spPr>
          <a:xfrm>
            <a:off x="4086584" y="723900"/>
            <a:ext cx="9144000" cy="851515"/>
          </a:xfrm>
          <a:prstGeom prst="rect">
            <a:avLst/>
          </a:prstGeom>
          <a:noFill/>
        </p:spPr>
        <p:txBody>
          <a:bodyPr wrap="square">
            <a:spAutoFit/>
          </a:bodyPr>
          <a:lstStyle/>
          <a:p>
            <a:pPr algn="ctr">
              <a:lnSpc>
                <a:spcPts val="2880"/>
              </a:lnSpc>
              <a:spcBef>
                <a:spcPct val="0"/>
              </a:spcBef>
            </a:pPr>
            <a:r>
              <a:rPr lang="en-US" altLang="zh-CN" sz="3200">
                <a:latin typeface="+mj-lt"/>
                <a:ea typeface="+mj-ea"/>
                <a:cs typeface="+mj-cs"/>
              </a:rPr>
              <a:t> Do year of Last Updated contributed to the installs in category</a:t>
            </a:r>
          </a:p>
        </p:txBody>
      </p:sp>
      <p:sp>
        <p:nvSpPr>
          <p:cNvPr id="6" name="矩形 5">
            <a:extLst>
              <a:ext uri="{FF2B5EF4-FFF2-40B4-BE49-F238E27FC236}">
                <a16:creationId xmlns:a16="http://schemas.microsoft.com/office/drawing/2014/main" id="{2C362457-8581-421A-85C1-606C62184A12}"/>
              </a:ext>
            </a:extLst>
          </p:cNvPr>
          <p:cNvSpPr/>
          <p:nvPr/>
        </p:nvSpPr>
        <p:spPr>
          <a:xfrm>
            <a:off x="9677400" y="2095500"/>
            <a:ext cx="1600200" cy="77120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1B158B7B-154E-4562-8E6D-8310A80F6951}"/>
              </a:ext>
            </a:extLst>
          </p:cNvPr>
          <p:cNvCxnSpPr/>
          <p:nvPr/>
        </p:nvCxnSpPr>
        <p:spPr>
          <a:xfrm flipH="1" flipV="1">
            <a:off x="10820400" y="4000500"/>
            <a:ext cx="6858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742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AB80C43-F681-4C20-BA0D-2A57987EC312}"/>
              </a:ext>
            </a:extLst>
          </p:cNvPr>
          <p:cNvPicPr>
            <a:picLocks noChangeAspect="1"/>
          </p:cNvPicPr>
          <p:nvPr/>
        </p:nvPicPr>
        <p:blipFill>
          <a:blip r:embed="rId2"/>
          <a:stretch>
            <a:fillRect/>
          </a:stretch>
        </p:blipFill>
        <p:spPr>
          <a:xfrm>
            <a:off x="0" y="0"/>
            <a:ext cx="6578938" cy="1543129"/>
          </a:xfrm>
          <a:prstGeom prst="rect">
            <a:avLst/>
          </a:prstGeom>
        </p:spPr>
      </p:pic>
      <p:pic>
        <p:nvPicPr>
          <p:cNvPr id="2" name="图片 1">
            <a:extLst>
              <a:ext uri="{FF2B5EF4-FFF2-40B4-BE49-F238E27FC236}">
                <a16:creationId xmlns:a16="http://schemas.microsoft.com/office/drawing/2014/main" id="{AB44FFF9-9077-4296-AA24-0BEB647D8B72}"/>
              </a:ext>
            </a:extLst>
          </p:cNvPr>
          <p:cNvPicPr>
            <a:picLocks noChangeAspect="1"/>
          </p:cNvPicPr>
          <p:nvPr/>
        </p:nvPicPr>
        <p:blipFill>
          <a:blip r:embed="rId3"/>
          <a:stretch>
            <a:fillRect/>
          </a:stretch>
        </p:blipFill>
        <p:spPr>
          <a:xfrm>
            <a:off x="457200" y="2705100"/>
            <a:ext cx="11134088" cy="7121944"/>
          </a:xfrm>
          <a:prstGeom prst="rect">
            <a:avLst/>
          </a:prstGeom>
        </p:spPr>
      </p:pic>
      <p:sp>
        <p:nvSpPr>
          <p:cNvPr id="4" name="文本框 3">
            <a:extLst>
              <a:ext uri="{FF2B5EF4-FFF2-40B4-BE49-F238E27FC236}">
                <a16:creationId xmlns:a16="http://schemas.microsoft.com/office/drawing/2014/main" id="{822F96C5-D714-434E-9212-5D17B05A1EBA}"/>
              </a:ext>
            </a:extLst>
          </p:cNvPr>
          <p:cNvSpPr txBox="1"/>
          <p:nvPr/>
        </p:nvSpPr>
        <p:spPr>
          <a:xfrm>
            <a:off x="6934200" y="1866900"/>
            <a:ext cx="5791200" cy="522515"/>
          </a:xfrm>
          <a:prstGeom prst="rect">
            <a:avLst/>
          </a:prstGeom>
          <a:noFill/>
        </p:spPr>
        <p:txBody>
          <a:bodyPr wrap="square">
            <a:spAutoFit/>
          </a:bodyPr>
          <a:lstStyle/>
          <a:p>
            <a:pPr>
              <a:lnSpc>
                <a:spcPts val="3902"/>
              </a:lnSpc>
            </a:pPr>
            <a:r>
              <a:rPr lang="en-US" altLang="zh-CN" sz="1800" spc="182">
                <a:solidFill>
                  <a:srgbClr val="000000"/>
                </a:solidFill>
                <a:latin typeface="思源黑体-超粗体 Bold"/>
              </a:rPr>
              <a:t>FAMILY has the most apps in 2018</a:t>
            </a:r>
          </a:p>
        </p:txBody>
      </p:sp>
      <p:sp>
        <p:nvSpPr>
          <p:cNvPr id="10" name="Title 1">
            <a:extLst>
              <a:ext uri="{FF2B5EF4-FFF2-40B4-BE49-F238E27FC236}">
                <a16:creationId xmlns:a16="http://schemas.microsoft.com/office/drawing/2014/main" id="{DBFE0421-F7EB-45AB-8AD7-1AD27D031EBD}"/>
              </a:ext>
            </a:extLst>
          </p:cNvPr>
          <p:cNvSpPr txBox="1">
            <a:spLocks/>
          </p:cNvSpPr>
          <p:nvPr/>
        </p:nvSpPr>
        <p:spPr>
          <a:xfrm>
            <a:off x="1469027" y="190500"/>
            <a:ext cx="15349945" cy="304799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2880"/>
              </a:lnSpc>
            </a:pPr>
            <a:r>
              <a:rPr lang="en-US" altLang="zh-CN" sz="3200"/>
              <a:t>Do year of Last Updated contributed to the apps in category?</a:t>
            </a:r>
          </a:p>
          <a:p>
            <a:pPr>
              <a:lnSpc>
                <a:spcPts val="2880"/>
              </a:lnSpc>
            </a:pPr>
            <a:endParaRPr lang="en-US" altLang="zh-CN" sz="5060"/>
          </a:p>
        </p:txBody>
      </p:sp>
      <p:sp>
        <p:nvSpPr>
          <p:cNvPr id="11" name="椭圆 10">
            <a:extLst>
              <a:ext uri="{FF2B5EF4-FFF2-40B4-BE49-F238E27FC236}">
                <a16:creationId xmlns:a16="http://schemas.microsoft.com/office/drawing/2014/main" id="{53588256-E278-407F-ADDA-1717E90D6CD6}"/>
              </a:ext>
            </a:extLst>
          </p:cNvPr>
          <p:cNvSpPr/>
          <p:nvPr/>
        </p:nvSpPr>
        <p:spPr>
          <a:xfrm rot="4727711">
            <a:off x="638378" y="2538524"/>
            <a:ext cx="2743087" cy="31267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2C9930BF-59C4-46BA-BEAF-26F5521275F3}"/>
              </a:ext>
            </a:extLst>
          </p:cNvPr>
          <p:cNvCxnSpPr/>
          <p:nvPr/>
        </p:nvCxnSpPr>
        <p:spPr>
          <a:xfrm flipV="1">
            <a:off x="3505200" y="2389415"/>
            <a:ext cx="3276600" cy="1382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3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573135" y="5105400"/>
            <a:ext cx="438150" cy="4152900"/>
          </a:xfrm>
          <a:prstGeom prst="rect">
            <a:avLst/>
          </a:prstGeom>
          <a:solidFill>
            <a:schemeClr val="accent5">
              <a:lumMod val="60000"/>
              <a:lumOff val="40000"/>
            </a:schemeClr>
          </a:solidFill>
        </p:spPr>
      </p:sp>
      <p:sp>
        <p:nvSpPr>
          <p:cNvPr id="3" name="TextBox 3"/>
          <p:cNvSpPr txBox="1"/>
          <p:nvPr/>
        </p:nvSpPr>
        <p:spPr>
          <a:xfrm>
            <a:off x="7499243" y="5601085"/>
            <a:ext cx="9874357" cy="1870833"/>
          </a:xfrm>
          <a:prstGeom prst="rect">
            <a:avLst/>
          </a:prstGeom>
        </p:spPr>
        <p:txBody>
          <a:bodyPr wrap="square" lIns="0" tIns="0" rIns="0" bIns="0" rtlCol="0" anchor="t">
            <a:spAutoFit/>
          </a:bodyPr>
          <a:lstStyle/>
          <a:p>
            <a:pPr algn="ctr">
              <a:lnSpc>
                <a:spcPts val="7584"/>
              </a:lnSpc>
              <a:spcBef>
                <a:spcPct val="0"/>
              </a:spcBef>
            </a:pPr>
            <a:r>
              <a:rPr lang="en-US" altLang="zh-CN" sz="5400">
                <a:solidFill>
                  <a:srgbClr val="000000"/>
                </a:solidFill>
                <a:latin typeface="思源黑体-粗体 Bold"/>
              </a:rPr>
              <a:t>What are the ideal price range of an app?</a:t>
            </a:r>
            <a:endParaRPr lang="en-US" sz="5056" spc="353">
              <a:solidFill>
                <a:srgbClr val="000000"/>
              </a:solidFill>
              <a:latin typeface="思源黑体-超粗体 Bold"/>
            </a:endParaRPr>
          </a:p>
        </p:txBody>
      </p:sp>
      <p:pic>
        <p:nvPicPr>
          <p:cNvPr id="11" name="图片 10">
            <a:extLst>
              <a:ext uri="{FF2B5EF4-FFF2-40B4-BE49-F238E27FC236}">
                <a16:creationId xmlns:a16="http://schemas.microsoft.com/office/drawing/2014/main" id="{CE1BFBD4-2704-42A8-B692-6484C1AEB547}"/>
              </a:ext>
            </a:extLst>
          </p:cNvPr>
          <p:cNvPicPr>
            <a:picLocks noChangeAspect="1"/>
          </p:cNvPicPr>
          <p:nvPr/>
        </p:nvPicPr>
        <p:blipFill>
          <a:blip r:embed="rId2"/>
          <a:stretch>
            <a:fillRect/>
          </a:stretch>
        </p:blipFill>
        <p:spPr>
          <a:xfrm>
            <a:off x="0" y="0"/>
            <a:ext cx="6578938" cy="1543129"/>
          </a:xfrm>
          <a:prstGeom prst="rect">
            <a:avLst/>
          </a:prstGeom>
        </p:spPr>
      </p:pic>
      <p:sp>
        <p:nvSpPr>
          <p:cNvPr id="12" name="矩形 11">
            <a:extLst>
              <a:ext uri="{FF2B5EF4-FFF2-40B4-BE49-F238E27FC236}">
                <a16:creationId xmlns:a16="http://schemas.microsoft.com/office/drawing/2014/main" id="{21969FEA-E8B8-47C3-ABD1-358B10BB6DD1}"/>
              </a:ext>
            </a:extLst>
          </p:cNvPr>
          <p:cNvSpPr/>
          <p:nvPr/>
        </p:nvSpPr>
        <p:spPr>
          <a:xfrm>
            <a:off x="10210800" y="1181100"/>
            <a:ext cx="6477000" cy="838200"/>
          </a:xfrm>
          <a:prstGeom prst="rect">
            <a:avLst/>
          </a:prstGeom>
          <a:solidFill>
            <a:srgbClr val="0070C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07937DD8-DE33-4922-9086-6699C4A78D0C}"/>
              </a:ext>
            </a:extLst>
          </p:cNvPr>
          <p:cNvSpPr txBox="1"/>
          <p:nvPr/>
        </p:nvSpPr>
        <p:spPr>
          <a:xfrm>
            <a:off x="11582400" y="1364277"/>
            <a:ext cx="3965093" cy="523220"/>
          </a:xfrm>
          <a:prstGeom prst="rect">
            <a:avLst/>
          </a:prstGeom>
          <a:noFill/>
        </p:spPr>
        <p:txBody>
          <a:bodyPr wrap="square" rtlCol="0">
            <a:spAutoFit/>
          </a:bodyPr>
          <a:lstStyle/>
          <a:p>
            <a:pPr algn="ctr"/>
            <a:r>
              <a:rPr lang="en-US" altLang="zh-CN" sz="2800" b="1" spc="353">
                <a:solidFill>
                  <a:schemeClr val="bg1"/>
                </a:solidFill>
                <a:latin typeface="思源黑体-超粗体 Bold"/>
              </a:rPr>
              <a:t>Characteristics</a:t>
            </a:r>
            <a:endParaRPr lang="zh-CN" altLang="en-US" sz="2800" dirty="0">
              <a:solidFill>
                <a:schemeClr val="bg1"/>
              </a:solidFill>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2136241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368061" y="3373303"/>
            <a:ext cx="21024123" cy="2989223"/>
          </a:xfrm>
          <a:prstGeom prst="rect">
            <a:avLst/>
          </a:prstGeom>
          <a:solidFill>
            <a:srgbClr val="CFE0F4"/>
          </a:solidFill>
        </p:spPr>
      </p:sp>
      <p:sp>
        <p:nvSpPr>
          <p:cNvPr id="3" name="TextBox 3"/>
          <p:cNvSpPr txBox="1"/>
          <p:nvPr/>
        </p:nvSpPr>
        <p:spPr>
          <a:xfrm>
            <a:off x="1028700" y="6719977"/>
            <a:ext cx="4510519" cy="780428"/>
          </a:xfrm>
          <a:prstGeom prst="rect">
            <a:avLst/>
          </a:prstGeom>
        </p:spPr>
        <p:txBody>
          <a:bodyPr lIns="0" tIns="0" rIns="0" bIns="0" rtlCol="0" anchor="t">
            <a:spAutoFit/>
          </a:bodyPr>
          <a:lstStyle/>
          <a:p>
            <a:pPr algn="ctr">
              <a:lnSpc>
                <a:spcPts val="3184"/>
              </a:lnSpc>
              <a:spcBef>
                <a:spcPct val="0"/>
              </a:spcBef>
            </a:pPr>
            <a:r>
              <a:rPr lang="en-US" sz="2274">
                <a:solidFill>
                  <a:srgbClr val="08394D"/>
                </a:solidFill>
                <a:latin typeface="思源黑体-粗体"/>
              </a:rPr>
              <a:t>Introduction of dataset and time period and motivation......</a:t>
            </a:r>
          </a:p>
        </p:txBody>
      </p:sp>
      <p:sp>
        <p:nvSpPr>
          <p:cNvPr id="4" name="TextBox 4"/>
          <p:cNvSpPr txBox="1"/>
          <p:nvPr/>
        </p:nvSpPr>
        <p:spPr>
          <a:xfrm>
            <a:off x="6888741" y="6719977"/>
            <a:ext cx="4510519" cy="780428"/>
          </a:xfrm>
          <a:prstGeom prst="rect">
            <a:avLst/>
          </a:prstGeom>
        </p:spPr>
        <p:txBody>
          <a:bodyPr lIns="0" tIns="0" rIns="0" bIns="0" rtlCol="0" anchor="t">
            <a:spAutoFit/>
          </a:bodyPr>
          <a:lstStyle/>
          <a:p>
            <a:pPr algn="ctr">
              <a:lnSpc>
                <a:spcPts val="3184"/>
              </a:lnSpc>
              <a:spcBef>
                <a:spcPct val="0"/>
              </a:spcBef>
            </a:pPr>
            <a:r>
              <a:rPr lang="en-US" sz="2274">
                <a:solidFill>
                  <a:srgbClr val="08394D"/>
                </a:solidFill>
                <a:latin typeface="思源黑体-粗体"/>
              </a:rPr>
              <a:t>How we clean the google play store dataset</a:t>
            </a:r>
          </a:p>
        </p:txBody>
      </p:sp>
      <p:sp>
        <p:nvSpPr>
          <p:cNvPr id="5" name="TextBox 5"/>
          <p:cNvSpPr txBox="1"/>
          <p:nvPr/>
        </p:nvSpPr>
        <p:spPr>
          <a:xfrm>
            <a:off x="12748781" y="6719977"/>
            <a:ext cx="4510519" cy="780428"/>
          </a:xfrm>
          <a:prstGeom prst="rect">
            <a:avLst/>
          </a:prstGeom>
        </p:spPr>
        <p:txBody>
          <a:bodyPr lIns="0" tIns="0" rIns="0" bIns="0" rtlCol="0" anchor="t">
            <a:spAutoFit/>
          </a:bodyPr>
          <a:lstStyle/>
          <a:p>
            <a:pPr algn="ctr">
              <a:lnSpc>
                <a:spcPts val="3184"/>
              </a:lnSpc>
              <a:spcBef>
                <a:spcPct val="0"/>
              </a:spcBef>
            </a:pPr>
            <a:r>
              <a:rPr lang="en-US" sz="2274">
                <a:solidFill>
                  <a:srgbClr val="08394D"/>
                </a:solidFill>
                <a:latin typeface="思源黑体-粗体"/>
              </a:rPr>
              <a:t>four part questions and one main quesiton</a:t>
            </a:r>
          </a:p>
        </p:txBody>
      </p:sp>
      <p:sp>
        <p:nvSpPr>
          <p:cNvPr id="6" name="TextBox 6"/>
          <p:cNvSpPr txBox="1"/>
          <p:nvPr/>
        </p:nvSpPr>
        <p:spPr>
          <a:xfrm>
            <a:off x="1180207" y="3796047"/>
            <a:ext cx="5446610" cy="2201503"/>
          </a:xfrm>
          <a:prstGeom prst="rect">
            <a:avLst/>
          </a:prstGeom>
        </p:spPr>
        <p:txBody>
          <a:bodyPr lIns="0" tIns="0" rIns="0" bIns="0" rtlCol="0" anchor="t">
            <a:spAutoFit/>
          </a:bodyPr>
          <a:lstStyle/>
          <a:p>
            <a:pPr algn="ctr">
              <a:lnSpc>
                <a:spcPts val="8857"/>
              </a:lnSpc>
            </a:pPr>
            <a:r>
              <a:rPr lang="en-US" sz="6326">
                <a:solidFill>
                  <a:srgbClr val="000000"/>
                </a:solidFill>
                <a:latin typeface="思源黑体-超粗体"/>
              </a:rPr>
              <a:t>Back</a:t>
            </a:r>
          </a:p>
          <a:p>
            <a:pPr algn="ctr">
              <a:lnSpc>
                <a:spcPts val="8857"/>
              </a:lnSpc>
              <a:spcBef>
                <a:spcPct val="0"/>
              </a:spcBef>
            </a:pPr>
            <a:r>
              <a:rPr lang="en-US" sz="6326">
                <a:solidFill>
                  <a:srgbClr val="000000"/>
                </a:solidFill>
                <a:latin typeface="思源黑体-超粗体"/>
              </a:rPr>
              <a:t>ground</a:t>
            </a:r>
          </a:p>
        </p:txBody>
      </p:sp>
      <p:sp>
        <p:nvSpPr>
          <p:cNvPr id="7" name="TextBox 7"/>
          <p:cNvSpPr txBox="1"/>
          <p:nvPr/>
        </p:nvSpPr>
        <p:spPr>
          <a:xfrm>
            <a:off x="7085034" y="3796047"/>
            <a:ext cx="4117931" cy="2201503"/>
          </a:xfrm>
          <a:prstGeom prst="rect">
            <a:avLst/>
          </a:prstGeom>
        </p:spPr>
        <p:txBody>
          <a:bodyPr lIns="0" tIns="0" rIns="0" bIns="0" rtlCol="0" anchor="t">
            <a:spAutoFit/>
          </a:bodyPr>
          <a:lstStyle/>
          <a:p>
            <a:pPr algn="ctr">
              <a:lnSpc>
                <a:spcPts val="8857"/>
              </a:lnSpc>
              <a:spcBef>
                <a:spcPct val="0"/>
              </a:spcBef>
            </a:pPr>
            <a:r>
              <a:rPr lang="en-US" sz="6326">
                <a:solidFill>
                  <a:srgbClr val="000000"/>
                </a:solidFill>
                <a:latin typeface="思源黑体-超粗体"/>
              </a:rPr>
              <a:t>Data Cleaning</a:t>
            </a:r>
          </a:p>
        </p:txBody>
      </p:sp>
      <p:sp>
        <p:nvSpPr>
          <p:cNvPr id="8" name="TextBox 8"/>
          <p:cNvSpPr txBox="1"/>
          <p:nvPr/>
        </p:nvSpPr>
        <p:spPr>
          <a:xfrm>
            <a:off x="12198626" y="3796047"/>
            <a:ext cx="6089374" cy="2201503"/>
          </a:xfrm>
          <a:prstGeom prst="rect">
            <a:avLst/>
          </a:prstGeom>
        </p:spPr>
        <p:txBody>
          <a:bodyPr lIns="0" tIns="0" rIns="0" bIns="0" rtlCol="0" anchor="t">
            <a:spAutoFit/>
          </a:bodyPr>
          <a:lstStyle/>
          <a:p>
            <a:pPr algn="ctr">
              <a:lnSpc>
                <a:spcPts val="8857"/>
              </a:lnSpc>
              <a:spcBef>
                <a:spcPct val="0"/>
              </a:spcBef>
            </a:pPr>
            <a:r>
              <a:rPr lang="en-US" sz="6326">
                <a:solidFill>
                  <a:srgbClr val="000000"/>
                </a:solidFill>
                <a:latin typeface="思源黑体-超粗体"/>
              </a:rPr>
              <a:t>Data Visualisation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D9F06AF-C02F-4170-9BA1-33F60BD84287}"/>
              </a:ext>
            </a:extLst>
          </p:cNvPr>
          <p:cNvPicPr>
            <a:picLocks noChangeAspect="1"/>
          </p:cNvPicPr>
          <p:nvPr/>
        </p:nvPicPr>
        <p:blipFill>
          <a:blip r:embed="rId3"/>
          <a:stretch>
            <a:fillRect/>
          </a:stretch>
        </p:blipFill>
        <p:spPr>
          <a:xfrm>
            <a:off x="9846453" y="922726"/>
            <a:ext cx="8441547" cy="8441547"/>
          </a:xfrm>
          <a:prstGeom prst="rect">
            <a:avLst/>
          </a:prstGeom>
        </p:spPr>
      </p:pic>
      <p:sp>
        <p:nvSpPr>
          <p:cNvPr id="7" name="对话气泡: 矩形 6">
            <a:extLst>
              <a:ext uri="{FF2B5EF4-FFF2-40B4-BE49-F238E27FC236}">
                <a16:creationId xmlns:a16="http://schemas.microsoft.com/office/drawing/2014/main" id="{64CF1B84-BA02-40AF-8B64-57710363EC70}"/>
              </a:ext>
            </a:extLst>
          </p:cNvPr>
          <p:cNvSpPr/>
          <p:nvPr/>
        </p:nvSpPr>
        <p:spPr>
          <a:xfrm>
            <a:off x="7320338" y="220579"/>
            <a:ext cx="3243054" cy="2362200"/>
          </a:xfrm>
          <a:prstGeom prst="wedgeRectCallout">
            <a:avLst>
              <a:gd name="adj1" fmla="val 43473"/>
              <a:gd name="adj2" fmla="val 66575"/>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内容占位符 9">
            <a:extLst>
              <a:ext uri="{FF2B5EF4-FFF2-40B4-BE49-F238E27FC236}">
                <a16:creationId xmlns:a16="http://schemas.microsoft.com/office/drawing/2014/main" id="{DFFC9BD5-DC35-4DD4-8A0E-14C8035CC894}"/>
              </a:ext>
            </a:extLst>
          </p:cNvPr>
          <p:cNvPicPr>
            <a:picLocks noGrp="1" noChangeAspect="1"/>
          </p:cNvPicPr>
          <p:nvPr>
            <p:ph idx="1"/>
          </p:nvPr>
        </p:nvPicPr>
        <p:blipFill>
          <a:blip r:embed="rId4"/>
          <a:stretch>
            <a:fillRect/>
          </a:stretch>
        </p:blipFill>
        <p:spPr>
          <a:xfrm>
            <a:off x="6615313" y="6831412"/>
            <a:ext cx="3439829" cy="3416481"/>
          </a:xfrm>
        </p:spPr>
      </p:pic>
      <p:sp>
        <p:nvSpPr>
          <p:cNvPr id="2" name="标题 1">
            <a:extLst>
              <a:ext uri="{FF2B5EF4-FFF2-40B4-BE49-F238E27FC236}">
                <a16:creationId xmlns:a16="http://schemas.microsoft.com/office/drawing/2014/main" id="{44CBC5AD-E05F-4366-982F-83A4B2546AF3}"/>
              </a:ext>
            </a:extLst>
          </p:cNvPr>
          <p:cNvSpPr>
            <a:spLocks noGrp="1"/>
          </p:cNvSpPr>
          <p:nvPr>
            <p:ph type="title"/>
          </p:nvPr>
        </p:nvSpPr>
        <p:spPr>
          <a:xfrm>
            <a:off x="456636" y="1219461"/>
            <a:ext cx="6799129" cy="1606559"/>
          </a:xfrm>
        </p:spPr>
        <p:txBody>
          <a:bodyPr>
            <a:normAutofit/>
          </a:bodyPr>
          <a:lstStyle/>
          <a:p>
            <a:r>
              <a:rPr lang="en-US" altLang="zh-CN" sz="5060" dirty="0"/>
              <a:t>Users consider price too</a:t>
            </a:r>
            <a:endParaRPr lang="zh-CN" altLang="en-US" sz="5060" dirty="0"/>
          </a:p>
        </p:txBody>
      </p:sp>
      <p:sp>
        <p:nvSpPr>
          <p:cNvPr id="8" name="文本框 7">
            <a:extLst>
              <a:ext uri="{FF2B5EF4-FFF2-40B4-BE49-F238E27FC236}">
                <a16:creationId xmlns:a16="http://schemas.microsoft.com/office/drawing/2014/main" id="{8D70034B-453A-4185-9BD5-931853813139}"/>
              </a:ext>
            </a:extLst>
          </p:cNvPr>
          <p:cNvSpPr txBox="1"/>
          <p:nvPr/>
        </p:nvSpPr>
        <p:spPr>
          <a:xfrm>
            <a:off x="11999417" y="3730390"/>
            <a:ext cx="3888283" cy="2861040"/>
          </a:xfrm>
          <a:prstGeom prst="rect">
            <a:avLst/>
          </a:prstGeom>
          <a:noFill/>
        </p:spPr>
        <p:txBody>
          <a:bodyPr wrap="square" rtlCol="0">
            <a:spAutoFit/>
          </a:bodyPr>
          <a:lstStyle/>
          <a:p>
            <a:pPr algn="ctr"/>
            <a:r>
              <a:rPr lang="en-US" altLang="zh-CN" sz="4498" dirty="0">
                <a:solidFill>
                  <a:schemeClr val="accent4">
                    <a:lumMod val="75000"/>
                  </a:schemeClr>
                </a:solidFill>
                <a:latin typeface="Castellar" panose="020A0402060406010301" pitchFamily="18" charset="0"/>
              </a:rPr>
              <a:t>People prefer cheaper apps</a:t>
            </a:r>
            <a:endParaRPr lang="zh-CN" altLang="en-US" sz="4498" dirty="0">
              <a:solidFill>
                <a:schemeClr val="accent4">
                  <a:lumMod val="75000"/>
                </a:schemeClr>
              </a:solidFill>
              <a:latin typeface="Castellar" panose="020A0402060406010301" pitchFamily="18" charset="0"/>
            </a:endParaRPr>
          </a:p>
        </p:txBody>
      </p:sp>
      <p:sp>
        <p:nvSpPr>
          <p:cNvPr id="12" name="文本框 11">
            <a:extLst>
              <a:ext uri="{FF2B5EF4-FFF2-40B4-BE49-F238E27FC236}">
                <a16:creationId xmlns:a16="http://schemas.microsoft.com/office/drawing/2014/main" id="{93642900-459A-42C6-AEA8-5160C5F1AC63}"/>
              </a:ext>
            </a:extLst>
          </p:cNvPr>
          <p:cNvSpPr txBox="1"/>
          <p:nvPr/>
        </p:nvSpPr>
        <p:spPr>
          <a:xfrm>
            <a:off x="6690642" y="8441753"/>
            <a:ext cx="3289168" cy="1260345"/>
          </a:xfrm>
          <a:prstGeom prst="rect">
            <a:avLst/>
          </a:prstGeom>
          <a:noFill/>
        </p:spPr>
        <p:txBody>
          <a:bodyPr wrap="square" rtlCol="0">
            <a:spAutoFit/>
          </a:bodyPr>
          <a:lstStyle/>
          <a:p>
            <a:pPr algn="ctr"/>
            <a:r>
              <a:rPr lang="en-US" altLang="zh-CN" sz="2530" dirty="0">
                <a:solidFill>
                  <a:schemeClr val="bg1"/>
                </a:solidFill>
                <a:latin typeface="Castellar" panose="020A0402060406010301" pitchFamily="18" charset="0"/>
              </a:rPr>
              <a:t>Most users download free apps</a:t>
            </a:r>
            <a:endParaRPr lang="zh-CN" altLang="en-US" sz="2530" dirty="0">
              <a:solidFill>
                <a:schemeClr val="bg1"/>
              </a:solidFill>
              <a:latin typeface="Castellar" panose="020A0402060406010301" pitchFamily="18" charset="0"/>
            </a:endParaRPr>
          </a:p>
        </p:txBody>
      </p:sp>
      <p:sp>
        <p:nvSpPr>
          <p:cNvPr id="18" name="文本框 17">
            <a:extLst>
              <a:ext uri="{FF2B5EF4-FFF2-40B4-BE49-F238E27FC236}">
                <a16:creationId xmlns:a16="http://schemas.microsoft.com/office/drawing/2014/main" id="{A2B1C010-3D87-4073-9075-5C1706F05DA6}"/>
              </a:ext>
            </a:extLst>
          </p:cNvPr>
          <p:cNvSpPr txBox="1"/>
          <p:nvPr/>
        </p:nvSpPr>
        <p:spPr>
          <a:xfrm>
            <a:off x="7449622" y="376260"/>
            <a:ext cx="2984485" cy="2039020"/>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altLang="zh-CN" sz="2530" dirty="0"/>
              <a:t>Apps less than $5 will probably receive nearly 3 quarters of the rest installations. (free apps exclusive)</a:t>
            </a:r>
            <a:endParaRPr lang="zh-CN" altLang="en-US" sz="2530" dirty="0"/>
          </a:p>
        </p:txBody>
      </p:sp>
      <p:sp>
        <p:nvSpPr>
          <p:cNvPr id="31" name="文本框 30">
            <a:extLst>
              <a:ext uri="{FF2B5EF4-FFF2-40B4-BE49-F238E27FC236}">
                <a16:creationId xmlns:a16="http://schemas.microsoft.com/office/drawing/2014/main" id="{9ACF579E-DCA3-4B3A-AE01-CBEBC3FCE922}"/>
              </a:ext>
            </a:extLst>
          </p:cNvPr>
          <p:cNvSpPr txBox="1"/>
          <p:nvPr/>
        </p:nvSpPr>
        <p:spPr>
          <a:xfrm>
            <a:off x="634491" y="2735695"/>
            <a:ext cx="8125084" cy="2168542"/>
          </a:xfrm>
          <a:prstGeom prst="rect">
            <a:avLst/>
          </a:prstGeom>
          <a:noFill/>
        </p:spPr>
        <p:txBody>
          <a:bodyPr wrap="square" rtlCol="0">
            <a:spAutoFit/>
          </a:bodyPr>
          <a:lstStyle/>
          <a:p>
            <a:pPr marL="481980" indent="-481980">
              <a:buFont typeface="Wingdings" panose="05000000000000000000" pitchFamily="2" charset="2"/>
              <a:buChar char="p"/>
            </a:pPr>
            <a:r>
              <a:rPr lang="en-US" altLang="zh-CN" sz="3373" dirty="0"/>
              <a:t>Total installations of different price ranges.</a:t>
            </a:r>
          </a:p>
          <a:p>
            <a:pPr marL="481980" indent="-481980">
              <a:buFont typeface="Wingdings" panose="05000000000000000000" pitchFamily="2" charset="2"/>
              <a:buChar char="p"/>
            </a:pPr>
            <a:endParaRPr lang="en-US" altLang="zh-CN" sz="3373" dirty="0"/>
          </a:p>
          <a:p>
            <a:pPr marL="481980" indent="-481980">
              <a:buFont typeface="Wingdings" panose="05000000000000000000" pitchFamily="2" charset="2"/>
              <a:buChar char="p"/>
            </a:pPr>
            <a:r>
              <a:rPr lang="en-US" altLang="zh-CN" sz="3373" dirty="0"/>
              <a:t>Free apps dominate.</a:t>
            </a:r>
          </a:p>
          <a:p>
            <a:pPr marL="481980" indent="-481980">
              <a:buFont typeface="Wingdings" panose="05000000000000000000" pitchFamily="2" charset="2"/>
              <a:buChar char="p"/>
            </a:pPr>
            <a:endParaRPr lang="en-US" altLang="zh-CN" sz="3373" dirty="0"/>
          </a:p>
        </p:txBody>
      </p:sp>
      <p:cxnSp>
        <p:nvCxnSpPr>
          <p:cNvPr id="32" name="连接符: 曲线 31">
            <a:extLst>
              <a:ext uri="{FF2B5EF4-FFF2-40B4-BE49-F238E27FC236}">
                <a16:creationId xmlns:a16="http://schemas.microsoft.com/office/drawing/2014/main" id="{3CEAE78F-AB62-4FCD-B5E1-D7F87B38A077}"/>
              </a:ext>
            </a:extLst>
          </p:cNvPr>
          <p:cNvCxnSpPr/>
          <p:nvPr/>
        </p:nvCxnSpPr>
        <p:spPr>
          <a:xfrm flipV="1">
            <a:off x="8786761" y="6249789"/>
            <a:ext cx="862254" cy="581624"/>
          </a:xfrm>
          <a:prstGeom prst="curvedConnector3">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41" name="文本框 40">
            <a:extLst>
              <a:ext uri="{FF2B5EF4-FFF2-40B4-BE49-F238E27FC236}">
                <a16:creationId xmlns:a16="http://schemas.microsoft.com/office/drawing/2014/main" id="{ECB994B1-C8E1-4B62-973C-BD5B5BCFEB18}"/>
              </a:ext>
            </a:extLst>
          </p:cNvPr>
          <p:cNvSpPr txBox="1"/>
          <p:nvPr/>
        </p:nvSpPr>
        <p:spPr>
          <a:xfrm>
            <a:off x="7216832" y="7782589"/>
            <a:ext cx="574196" cy="481670"/>
          </a:xfrm>
          <a:prstGeom prst="rect">
            <a:avLst/>
          </a:prstGeom>
          <a:noFill/>
        </p:spPr>
        <p:txBody>
          <a:bodyPr wrap="none" rtlCol="0">
            <a:spAutoFit/>
          </a:bodyPr>
          <a:lstStyle/>
          <a:p>
            <a:r>
              <a:rPr lang="en-US" altLang="zh-CN" sz="2530" dirty="0">
                <a:solidFill>
                  <a:schemeClr val="bg1"/>
                </a:solidFill>
                <a:latin typeface="Castellar" panose="020A0402060406010301" pitchFamily="18" charset="0"/>
              </a:rPr>
              <a:t>$0</a:t>
            </a:r>
            <a:endParaRPr lang="zh-CN" altLang="en-US" sz="2530" dirty="0">
              <a:solidFill>
                <a:schemeClr val="bg1"/>
              </a:solidFill>
              <a:latin typeface="Castellar" panose="020A0402060406010301" pitchFamily="18" charset="0"/>
            </a:endParaRPr>
          </a:p>
        </p:txBody>
      </p:sp>
      <p:cxnSp>
        <p:nvCxnSpPr>
          <p:cNvPr id="43" name="直接连接符 42">
            <a:extLst>
              <a:ext uri="{FF2B5EF4-FFF2-40B4-BE49-F238E27FC236}">
                <a16:creationId xmlns:a16="http://schemas.microsoft.com/office/drawing/2014/main" id="{7445FD95-FBED-4287-B8FD-8C167D42E91D}"/>
              </a:ext>
            </a:extLst>
          </p:cNvPr>
          <p:cNvCxnSpPr/>
          <p:nvPr/>
        </p:nvCxnSpPr>
        <p:spPr>
          <a:xfrm>
            <a:off x="8335226" y="6831412"/>
            <a:ext cx="0" cy="161034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55" name="直接连接符 54">
            <a:extLst>
              <a:ext uri="{FF2B5EF4-FFF2-40B4-BE49-F238E27FC236}">
                <a16:creationId xmlns:a16="http://schemas.microsoft.com/office/drawing/2014/main" id="{8A23B374-24B8-4C8D-AFCC-728165829368}"/>
              </a:ext>
            </a:extLst>
          </p:cNvPr>
          <p:cNvCxnSpPr/>
          <p:nvPr/>
        </p:nvCxnSpPr>
        <p:spPr>
          <a:xfrm flipH="1">
            <a:off x="8335226" y="6907692"/>
            <a:ext cx="451535" cy="153406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57" name="弧形 56">
            <a:extLst>
              <a:ext uri="{FF2B5EF4-FFF2-40B4-BE49-F238E27FC236}">
                <a16:creationId xmlns:a16="http://schemas.microsoft.com/office/drawing/2014/main" id="{76B8C446-5480-4E17-8C06-751FBDF70BE0}"/>
              </a:ext>
            </a:extLst>
          </p:cNvPr>
          <p:cNvSpPr/>
          <p:nvPr/>
        </p:nvSpPr>
        <p:spPr>
          <a:xfrm rot="21247835">
            <a:off x="7869554" y="6852476"/>
            <a:ext cx="931341" cy="303017"/>
          </a:xfrm>
          <a:prstGeom prst="arc">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sz="2530"/>
          </a:p>
        </p:txBody>
      </p:sp>
      <p:pic>
        <p:nvPicPr>
          <p:cNvPr id="17" name="图片 16">
            <a:extLst>
              <a:ext uri="{FF2B5EF4-FFF2-40B4-BE49-F238E27FC236}">
                <a16:creationId xmlns:a16="http://schemas.microsoft.com/office/drawing/2014/main" id="{01A80D5A-B6E2-47B9-BFF6-25CAB37222AB}"/>
              </a:ext>
            </a:extLst>
          </p:cNvPr>
          <p:cNvPicPr>
            <a:picLocks noChangeAspect="1"/>
          </p:cNvPicPr>
          <p:nvPr/>
        </p:nvPicPr>
        <p:blipFill>
          <a:blip r:embed="rId5"/>
          <a:stretch>
            <a:fillRect/>
          </a:stretch>
        </p:blipFill>
        <p:spPr>
          <a:xfrm>
            <a:off x="0" y="13813"/>
            <a:ext cx="6578938" cy="1543129"/>
          </a:xfrm>
          <a:prstGeom prst="rect">
            <a:avLst/>
          </a:prstGeom>
        </p:spPr>
      </p:pic>
      <p:sp>
        <p:nvSpPr>
          <p:cNvPr id="9" name="文本框 8">
            <a:extLst>
              <a:ext uri="{FF2B5EF4-FFF2-40B4-BE49-F238E27FC236}">
                <a16:creationId xmlns:a16="http://schemas.microsoft.com/office/drawing/2014/main" id="{211F1BB8-EB68-4D05-B9C6-E4A476F41525}"/>
              </a:ext>
            </a:extLst>
          </p:cNvPr>
          <p:cNvSpPr txBox="1"/>
          <p:nvPr/>
        </p:nvSpPr>
        <p:spPr>
          <a:xfrm>
            <a:off x="634490" y="5448300"/>
            <a:ext cx="6178949" cy="3293274"/>
          </a:xfrm>
          <a:prstGeom prst="rect">
            <a:avLst/>
          </a:prstGeom>
          <a:noFill/>
        </p:spPr>
        <p:txBody>
          <a:bodyPr wrap="square" rtlCol="0">
            <a:spAutoFit/>
          </a:bodyPr>
          <a:lstStyle/>
          <a:p>
            <a:pPr marL="481980" indent="-481980">
              <a:buFont typeface="Wingdings" panose="05000000000000000000" pitchFamily="2" charset="2"/>
              <a:buChar char="ü"/>
            </a:pPr>
            <a:r>
              <a:rPr lang="en-US" altLang="zh-CN" sz="3936" b="1" dirty="0"/>
              <a:t>We can conclude…</a:t>
            </a:r>
          </a:p>
          <a:p>
            <a:pPr marL="1124621" lvl="1" indent="-481980">
              <a:buFont typeface="Arial" panose="020B0604020202020204" pitchFamily="34" charset="0"/>
              <a:buChar char="•"/>
            </a:pPr>
            <a:r>
              <a:rPr lang="en-US" altLang="zh-CN" sz="3373" dirty="0"/>
              <a:t>People prefer cheaper apps.</a:t>
            </a:r>
          </a:p>
          <a:p>
            <a:pPr marL="1124621" lvl="1" indent="-481980">
              <a:buFont typeface="Arial" panose="020B0604020202020204" pitchFamily="34" charset="0"/>
              <a:buChar char="•"/>
            </a:pPr>
            <a:r>
              <a:rPr lang="en-US" altLang="zh-CN" sz="3373" dirty="0"/>
              <a:t>Control the price from too high.</a:t>
            </a:r>
          </a:p>
          <a:p>
            <a:pPr marL="1124621" lvl="1" indent="-481980">
              <a:buFont typeface="Arial" panose="020B0604020202020204" pitchFamily="34" charset="0"/>
              <a:buChar char="•"/>
            </a:pPr>
            <a:r>
              <a:rPr lang="en-US" altLang="zh-CN" sz="3373" dirty="0"/>
              <a:t>Insert ads or introduce extra paid-services …</a:t>
            </a:r>
          </a:p>
        </p:txBody>
      </p:sp>
    </p:spTree>
    <p:extLst>
      <p:ext uri="{BB962C8B-B14F-4D97-AF65-F5344CB8AC3E}">
        <p14:creationId xmlns:p14="http://schemas.microsoft.com/office/powerpoint/2010/main" val="12214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0" end="0"/>
                                            </p:txEl>
                                          </p:spTgt>
                                        </p:tgtEl>
                                        <p:attrNameLst>
                                          <p:attrName>style.visibility</p:attrName>
                                        </p:attrNameLst>
                                      </p:cBhvr>
                                      <p:to>
                                        <p:strVal val="visible"/>
                                      </p:to>
                                    </p:set>
                                    <p:animEffect transition="in" filter="fade">
                                      <p:cBhvr>
                                        <p:cTn id="10" dur="500"/>
                                        <p:tgtEl>
                                          <p:spTgt spid="3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xEl>
                                              <p:pRg st="2" end="2"/>
                                            </p:txEl>
                                          </p:spTgt>
                                        </p:tgtEl>
                                        <p:attrNameLst>
                                          <p:attrName>style.visibility</p:attrName>
                                        </p:attrNameLst>
                                      </p:cBhvr>
                                      <p:to>
                                        <p:strVal val="visible"/>
                                      </p:to>
                                    </p:set>
                                    <p:anim calcmode="lin" valueType="num">
                                      <p:cBhvr additive="base">
                                        <p:cTn id="27"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fill="hold"/>
                                        <p:tgtEl>
                                          <p:spTgt spid="55"/>
                                        </p:tgtEl>
                                        <p:attrNameLst>
                                          <p:attrName>ppt_x</p:attrName>
                                        </p:attrNameLst>
                                      </p:cBhvr>
                                      <p:tavLst>
                                        <p:tav tm="0">
                                          <p:val>
                                            <p:strVal val="#ppt_x"/>
                                          </p:val>
                                        </p:tav>
                                        <p:tav tm="100000">
                                          <p:val>
                                            <p:strVal val="#ppt_x"/>
                                          </p:val>
                                        </p:tav>
                                      </p:tavLst>
                                    </p:anim>
                                    <p:anim calcmode="lin" valueType="num">
                                      <p:cBhvr additive="base">
                                        <p:cTn id="34" dur="500" fill="hold"/>
                                        <p:tgtEl>
                                          <p:spTgt spid="5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additive="base">
                                        <p:cTn id="41" dur="500" fill="hold"/>
                                        <p:tgtEl>
                                          <p:spTgt spid="57"/>
                                        </p:tgtEl>
                                        <p:attrNameLst>
                                          <p:attrName>ppt_x</p:attrName>
                                        </p:attrNameLst>
                                      </p:cBhvr>
                                      <p:tavLst>
                                        <p:tav tm="0">
                                          <p:val>
                                            <p:strVal val="#ppt_x"/>
                                          </p:val>
                                        </p:tav>
                                        <p:tav tm="100000">
                                          <p:val>
                                            <p:strVal val="#ppt_x"/>
                                          </p:val>
                                        </p:tav>
                                      </p:tavLst>
                                    </p:anim>
                                    <p:anim calcmode="lin" valueType="num">
                                      <p:cBhvr additive="base">
                                        <p:cTn id="4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nodeType="withEffect">
                                  <p:stCondLst>
                                    <p:cond delay="0"/>
                                  </p:stCondLst>
                                  <p:childTnLst>
                                    <p:set>
                                      <p:cBhvr>
                                        <p:cTn id="64" dur="1" fill="hold">
                                          <p:stCondLst>
                                            <p:cond delay="0"/>
                                          </p:stCondLst>
                                        </p:cTn>
                                        <p:tgtEl>
                                          <p:spTgt spid="9">
                                            <p:txEl>
                                              <p:pRg st="0" end="0"/>
                                            </p:txEl>
                                          </p:spTgt>
                                        </p:tgtEl>
                                        <p:attrNameLst>
                                          <p:attrName>style.visibility</p:attrName>
                                        </p:attrNameLst>
                                      </p:cBhvr>
                                      <p:to>
                                        <p:strVal val="visible"/>
                                      </p:to>
                                    </p:set>
                                    <p:animEffect transition="in" filter="fade">
                                      <p:cBhvr>
                                        <p:cTn id="65" dur="500"/>
                                        <p:tgtEl>
                                          <p:spTgt spid="9">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9">
                                            <p:txEl>
                                              <p:pRg st="1" end="1"/>
                                            </p:txEl>
                                          </p:spTgt>
                                        </p:tgtEl>
                                        <p:attrNameLst>
                                          <p:attrName>style.visibility</p:attrName>
                                        </p:attrNameLst>
                                      </p:cBhvr>
                                      <p:to>
                                        <p:strVal val="visible"/>
                                      </p:to>
                                    </p:set>
                                    <p:animEffect transition="in" filter="fade">
                                      <p:cBhvr>
                                        <p:cTn id="68" dur="500"/>
                                        <p:tgtEl>
                                          <p:spTgt spid="9">
                                            <p:txEl>
                                              <p:pRg st="1" end="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9">
                                            <p:txEl>
                                              <p:pRg st="2" end="2"/>
                                            </p:txEl>
                                          </p:spTgt>
                                        </p:tgtEl>
                                        <p:attrNameLst>
                                          <p:attrName>style.visibility</p:attrName>
                                        </p:attrNameLst>
                                      </p:cBhvr>
                                      <p:to>
                                        <p:strVal val="visible"/>
                                      </p:to>
                                    </p:set>
                                    <p:animEffect transition="in" filter="fade">
                                      <p:cBhvr>
                                        <p:cTn id="71" dur="500"/>
                                        <p:tgtEl>
                                          <p:spTgt spid="9">
                                            <p:txEl>
                                              <p:pRg st="2" end="2"/>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8" grpId="0"/>
      <p:bldP spid="12" grpId="0"/>
      <p:bldP spid="18" grpId="0"/>
      <p:bldP spid="41" grpId="0"/>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33F4A9C7-FAFA-447B-9945-2B0C824885BB}"/>
              </a:ext>
            </a:extLst>
          </p:cNvPr>
          <p:cNvSpPr>
            <a:spLocks noGrp="1"/>
          </p:cNvSpPr>
          <p:nvPr>
            <p:ph idx="1"/>
          </p:nvPr>
        </p:nvSpPr>
        <p:spPr>
          <a:xfrm>
            <a:off x="580302" y="3435488"/>
            <a:ext cx="7727307" cy="2546212"/>
          </a:xfrm>
        </p:spPr>
        <p:txBody>
          <a:bodyPr>
            <a:normAutofit/>
          </a:bodyPr>
          <a:lstStyle/>
          <a:p>
            <a:pPr>
              <a:buFont typeface="Wingdings" panose="05000000000000000000" pitchFamily="2" charset="2"/>
              <a:buChar char="p"/>
            </a:pPr>
            <a:r>
              <a:rPr lang="en-US" altLang="zh-CN" sz="3373" dirty="0"/>
              <a:t>Maximum, minimum and the average…</a:t>
            </a:r>
          </a:p>
          <a:p>
            <a:pPr>
              <a:buFont typeface="Wingdings" panose="05000000000000000000" pitchFamily="2" charset="2"/>
              <a:buChar char="p"/>
            </a:pPr>
            <a:endParaRPr lang="en-US" altLang="zh-CN" sz="3373" dirty="0"/>
          </a:p>
          <a:p>
            <a:pPr>
              <a:buFont typeface="Wingdings" panose="05000000000000000000" pitchFamily="2" charset="2"/>
              <a:buChar char="p"/>
            </a:pPr>
            <a:r>
              <a:rPr lang="en-US" altLang="zh-CN" sz="3373" dirty="0"/>
              <a:t>Darker patterns denote more installations.</a:t>
            </a:r>
          </a:p>
          <a:p>
            <a:pPr marL="0" indent="0">
              <a:buNone/>
            </a:pPr>
            <a:endParaRPr lang="en-US" altLang="zh-CN" sz="3936" dirty="0"/>
          </a:p>
          <a:p>
            <a:endParaRPr lang="en-US" altLang="zh-CN" dirty="0"/>
          </a:p>
          <a:p>
            <a:endParaRPr lang="zh-CN" altLang="en-US" dirty="0"/>
          </a:p>
        </p:txBody>
      </p:sp>
      <p:pic>
        <p:nvPicPr>
          <p:cNvPr id="13" name="图片 12">
            <a:extLst>
              <a:ext uri="{FF2B5EF4-FFF2-40B4-BE49-F238E27FC236}">
                <a16:creationId xmlns:a16="http://schemas.microsoft.com/office/drawing/2014/main" id="{A7562A49-CD40-4BB9-8F9F-685A6946AC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57730" y="425503"/>
            <a:ext cx="8949969" cy="9704473"/>
          </a:xfrm>
          <a:prstGeom prst="rect">
            <a:avLst/>
          </a:prstGeom>
        </p:spPr>
      </p:pic>
      <p:sp>
        <p:nvSpPr>
          <p:cNvPr id="17" name="文本框 16">
            <a:extLst>
              <a:ext uri="{FF2B5EF4-FFF2-40B4-BE49-F238E27FC236}">
                <a16:creationId xmlns:a16="http://schemas.microsoft.com/office/drawing/2014/main" id="{92225FFC-3B5B-4C65-BC8F-7DB3896D2304}"/>
              </a:ext>
            </a:extLst>
          </p:cNvPr>
          <p:cNvSpPr txBox="1"/>
          <p:nvPr/>
        </p:nvSpPr>
        <p:spPr>
          <a:xfrm>
            <a:off x="580301" y="1638300"/>
            <a:ext cx="8383544" cy="1476686"/>
          </a:xfrm>
          <a:prstGeom prst="rect">
            <a:avLst/>
          </a:prstGeom>
          <a:noFill/>
        </p:spPr>
        <p:txBody>
          <a:bodyPr wrap="square" rtlCol="0">
            <a:spAutoFit/>
          </a:bodyPr>
          <a:lstStyle/>
          <a:p>
            <a:r>
              <a:rPr lang="en-US" altLang="zh-CN" sz="4498" dirty="0"/>
              <a:t>Distribution of rating in different price ranges</a:t>
            </a:r>
            <a:endParaRPr lang="zh-CN" altLang="en-US" sz="4498" dirty="0"/>
          </a:p>
        </p:txBody>
      </p:sp>
      <p:sp>
        <p:nvSpPr>
          <p:cNvPr id="4" name="椭圆 3">
            <a:extLst>
              <a:ext uri="{FF2B5EF4-FFF2-40B4-BE49-F238E27FC236}">
                <a16:creationId xmlns:a16="http://schemas.microsoft.com/office/drawing/2014/main" id="{8E448852-0FEB-4E38-9E01-4577788FA700}"/>
              </a:ext>
            </a:extLst>
          </p:cNvPr>
          <p:cNvSpPr/>
          <p:nvPr/>
        </p:nvSpPr>
        <p:spPr>
          <a:xfrm>
            <a:off x="10005408" y="1320297"/>
            <a:ext cx="6914305" cy="162798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530"/>
          </a:p>
        </p:txBody>
      </p:sp>
      <p:sp>
        <p:nvSpPr>
          <p:cNvPr id="5" name="文本框 4">
            <a:extLst>
              <a:ext uri="{FF2B5EF4-FFF2-40B4-BE49-F238E27FC236}">
                <a16:creationId xmlns:a16="http://schemas.microsoft.com/office/drawing/2014/main" id="{BCBB1C23-C61C-4F2D-B992-DDAD0F2ABD37}"/>
              </a:ext>
            </a:extLst>
          </p:cNvPr>
          <p:cNvSpPr txBox="1"/>
          <p:nvPr/>
        </p:nvSpPr>
        <p:spPr>
          <a:xfrm>
            <a:off x="13600846" y="7486229"/>
            <a:ext cx="3204985" cy="1260345"/>
          </a:xfrm>
          <a:prstGeom prst="rect">
            <a:avLst/>
          </a:prstGeom>
          <a:noFill/>
        </p:spPr>
        <p:txBody>
          <a:bodyPr wrap="square" rtlCol="0">
            <a:spAutoFit/>
          </a:bodyPr>
          <a:lstStyle/>
          <a:p>
            <a:r>
              <a:rPr lang="en-US" altLang="zh-CN" sz="2530" dirty="0"/>
              <a:t>Paid apps with high installations are generally above 4.0.</a:t>
            </a:r>
            <a:endParaRPr lang="zh-CN" altLang="en-US" sz="2530" dirty="0"/>
          </a:p>
        </p:txBody>
      </p:sp>
      <p:cxnSp>
        <p:nvCxnSpPr>
          <p:cNvPr id="7" name="直接箭头连接符 6">
            <a:extLst>
              <a:ext uri="{FF2B5EF4-FFF2-40B4-BE49-F238E27FC236}">
                <a16:creationId xmlns:a16="http://schemas.microsoft.com/office/drawing/2014/main" id="{B3BA6EAA-5015-4933-92BC-520D706A1961}"/>
              </a:ext>
            </a:extLst>
          </p:cNvPr>
          <p:cNvCxnSpPr>
            <a:cxnSpLocks/>
          </p:cNvCxnSpPr>
          <p:nvPr/>
        </p:nvCxnSpPr>
        <p:spPr>
          <a:xfrm flipH="1" flipV="1">
            <a:off x="13950627" y="3034455"/>
            <a:ext cx="626356" cy="453795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8" name="图片 7">
            <a:extLst>
              <a:ext uri="{FF2B5EF4-FFF2-40B4-BE49-F238E27FC236}">
                <a16:creationId xmlns:a16="http://schemas.microsoft.com/office/drawing/2014/main" id="{C4B359B3-0487-41EF-BA26-60E5D9831ABF}"/>
              </a:ext>
            </a:extLst>
          </p:cNvPr>
          <p:cNvPicPr>
            <a:picLocks noChangeAspect="1"/>
          </p:cNvPicPr>
          <p:nvPr/>
        </p:nvPicPr>
        <p:blipFill>
          <a:blip r:embed="rId4"/>
          <a:stretch>
            <a:fillRect/>
          </a:stretch>
        </p:blipFill>
        <p:spPr>
          <a:xfrm>
            <a:off x="0" y="0"/>
            <a:ext cx="6578938" cy="1543129"/>
          </a:xfrm>
          <a:prstGeom prst="rect">
            <a:avLst/>
          </a:prstGeom>
        </p:spPr>
      </p:pic>
      <p:sp>
        <p:nvSpPr>
          <p:cNvPr id="2" name="文本框 1">
            <a:extLst>
              <a:ext uri="{FF2B5EF4-FFF2-40B4-BE49-F238E27FC236}">
                <a16:creationId xmlns:a16="http://schemas.microsoft.com/office/drawing/2014/main" id="{3FB1F328-643B-4C76-B075-4EB1A24B3BC0}"/>
              </a:ext>
            </a:extLst>
          </p:cNvPr>
          <p:cNvSpPr txBox="1"/>
          <p:nvPr/>
        </p:nvSpPr>
        <p:spPr>
          <a:xfrm>
            <a:off x="552592" y="6302202"/>
            <a:ext cx="7727307" cy="2774221"/>
          </a:xfrm>
          <a:prstGeom prst="rect">
            <a:avLst/>
          </a:prstGeom>
          <a:noFill/>
        </p:spPr>
        <p:txBody>
          <a:bodyPr wrap="square" rtlCol="0">
            <a:spAutoFit/>
          </a:bodyPr>
          <a:lstStyle/>
          <a:p>
            <a:pPr>
              <a:buFont typeface="Wingdings" panose="05000000000000000000" pitchFamily="2" charset="2"/>
              <a:buChar char="ü"/>
            </a:pPr>
            <a:r>
              <a:rPr lang="en-US" altLang="zh-CN" sz="3936" b="1" dirty="0"/>
              <a:t>We can conclude…</a:t>
            </a:r>
            <a:endParaRPr lang="en-US" altLang="zh-CN" sz="3936" dirty="0"/>
          </a:p>
          <a:p>
            <a:pPr lvl="1">
              <a:buFont typeface="Arial" panose="020B0604020202020204" pitchFamily="34" charset="0"/>
              <a:buChar char="•"/>
            </a:pPr>
            <a:r>
              <a:rPr lang="en-US" altLang="zh-CN" sz="3373" dirty="0"/>
              <a:t>Paid apps with higher rating win more installations correspondingly.</a:t>
            </a:r>
          </a:p>
          <a:p>
            <a:pPr lvl="1">
              <a:buFont typeface="Arial" panose="020B0604020202020204" pitchFamily="34" charset="0"/>
              <a:buChar char="•"/>
            </a:pPr>
            <a:r>
              <a:rPr lang="en-US" altLang="zh-CN" sz="3373" dirty="0"/>
              <a:t> Users may consider more when needing to pay.</a:t>
            </a:r>
            <a:endParaRPr lang="zh-CN" altLang="en-US" dirty="0"/>
          </a:p>
        </p:txBody>
      </p:sp>
    </p:spTree>
    <p:extLst>
      <p:ext uri="{BB962C8B-B14F-4D97-AF65-F5344CB8AC3E}">
        <p14:creationId xmlns:p14="http://schemas.microsoft.com/office/powerpoint/2010/main" val="258097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xEl>
                                              <p:pRg st="0" end="0"/>
                                            </p:txEl>
                                          </p:spTgt>
                                        </p:tgtEl>
                                        <p:attrNameLst>
                                          <p:attrName>style.visibility</p:attrName>
                                        </p:attrNameLst>
                                      </p:cBhvr>
                                      <p:to>
                                        <p:strVal val="visible"/>
                                      </p:to>
                                    </p:set>
                                    <p:animEffect transition="in" filter="fade">
                                      <p:cBhvr>
                                        <p:cTn id="38" dur="1000"/>
                                        <p:tgtEl>
                                          <p:spTgt spid="2">
                                            <p:txEl>
                                              <p:pRg st="0" end="0"/>
                                            </p:txEl>
                                          </p:spTgt>
                                        </p:tgtEl>
                                      </p:cBhvr>
                                    </p:animEffect>
                                    <p:anim calcmode="lin" valueType="num">
                                      <p:cBhvr>
                                        <p:cTn id="39"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1000"/>
                                        <p:tgtEl>
                                          <p:spTgt spid="2">
                                            <p:txEl>
                                              <p:pRg st="1" end="1"/>
                                            </p:txEl>
                                          </p:spTgt>
                                        </p:tgtEl>
                                      </p:cBhvr>
                                    </p:animEffect>
                                    <p:anim calcmode="lin" valueType="num">
                                      <p:cBhvr>
                                        <p:cTn id="4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2">
                                            <p:txEl>
                                              <p:pRg st="1" end="1"/>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
                                            <p:txEl>
                                              <p:pRg st="2" end="2"/>
                                            </p:txEl>
                                          </p:spTgt>
                                        </p:tgtEl>
                                        <p:attrNameLst>
                                          <p:attrName>style.visibility</p:attrName>
                                        </p:attrNameLst>
                                      </p:cBhvr>
                                      <p:to>
                                        <p:strVal val="visible"/>
                                      </p:to>
                                    </p:set>
                                    <p:animEffect transition="in" filter="fade">
                                      <p:cBhvr>
                                        <p:cTn id="48" dur="1000"/>
                                        <p:tgtEl>
                                          <p:spTgt spid="2">
                                            <p:txEl>
                                              <p:pRg st="2" end="2"/>
                                            </p:txEl>
                                          </p:spTgt>
                                        </p:tgtEl>
                                      </p:cBhvr>
                                    </p:animEffect>
                                    <p:anim calcmode="lin" valueType="num">
                                      <p:cBhvr>
                                        <p:cTn id="4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5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F67E901-3538-4360-9065-8ECE3DA12D89}"/>
              </a:ext>
            </a:extLst>
          </p:cNvPr>
          <p:cNvPicPr>
            <a:picLocks noChangeAspect="1"/>
          </p:cNvPicPr>
          <p:nvPr/>
        </p:nvPicPr>
        <p:blipFill>
          <a:blip r:embed="rId2"/>
          <a:stretch>
            <a:fillRect/>
          </a:stretch>
        </p:blipFill>
        <p:spPr>
          <a:xfrm>
            <a:off x="0" y="0"/>
            <a:ext cx="6578938" cy="1543129"/>
          </a:xfrm>
          <a:prstGeom prst="rect">
            <a:avLst/>
          </a:prstGeom>
        </p:spPr>
      </p:pic>
      <p:sp>
        <p:nvSpPr>
          <p:cNvPr id="2" name="AutoShape 2"/>
          <p:cNvSpPr/>
          <p:nvPr/>
        </p:nvSpPr>
        <p:spPr>
          <a:xfrm>
            <a:off x="1466074" y="4466238"/>
            <a:ext cx="438150" cy="3314700"/>
          </a:xfrm>
          <a:prstGeom prst="rect">
            <a:avLst/>
          </a:prstGeom>
          <a:solidFill>
            <a:srgbClr val="005FB4"/>
          </a:solidFill>
        </p:spPr>
      </p:sp>
      <p:pic>
        <p:nvPicPr>
          <p:cNvPr id="3" name="Picture 3"/>
          <p:cNvPicPr>
            <a:picLocks noChangeAspect="1"/>
          </p:cNvPicPr>
          <p:nvPr/>
        </p:nvPicPr>
        <p:blipFill>
          <a:blip r:embed="rId3"/>
          <a:srcRect/>
          <a:stretch>
            <a:fillRect/>
          </a:stretch>
        </p:blipFill>
        <p:spPr>
          <a:xfrm>
            <a:off x="2650357" y="1490826"/>
            <a:ext cx="13222254" cy="7437518"/>
          </a:xfrm>
          <a:prstGeom prst="rect">
            <a:avLst/>
          </a:prstGeom>
        </p:spPr>
      </p:pic>
      <p:sp>
        <p:nvSpPr>
          <p:cNvPr id="4" name="TextBox 4"/>
          <p:cNvSpPr txBox="1"/>
          <p:nvPr/>
        </p:nvSpPr>
        <p:spPr>
          <a:xfrm>
            <a:off x="3104374" y="4051157"/>
            <a:ext cx="8730125" cy="2018434"/>
          </a:xfrm>
          <a:prstGeom prst="rect">
            <a:avLst/>
          </a:prstGeom>
        </p:spPr>
        <p:txBody>
          <a:bodyPr lIns="0" tIns="0" rIns="0" bIns="0" rtlCol="0" anchor="t">
            <a:spAutoFit/>
          </a:bodyPr>
          <a:lstStyle/>
          <a:p>
            <a:pPr>
              <a:lnSpc>
                <a:spcPts val="16451"/>
              </a:lnSpc>
              <a:spcBef>
                <a:spcPct val="0"/>
              </a:spcBef>
            </a:pPr>
            <a:r>
              <a:rPr lang="en-US" sz="11750" spc="458">
                <a:solidFill>
                  <a:srgbClr val="FFFFFF"/>
                </a:solidFill>
                <a:latin typeface="思源黑体-超粗体"/>
              </a:rPr>
              <a:t>Thanks</a:t>
            </a:r>
          </a:p>
        </p:txBody>
      </p:sp>
      <p:sp>
        <p:nvSpPr>
          <p:cNvPr id="5" name="TextBox 5"/>
          <p:cNvSpPr txBox="1"/>
          <p:nvPr/>
        </p:nvSpPr>
        <p:spPr>
          <a:xfrm>
            <a:off x="3104374" y="6728580"/>
            <a:ext cx="5968940" cy="471627"/>
          </a:xfrm>
          <a:prstGeom prst="rect">
            <a:avLst/>
          </a:prstGeom>
        </p:spPr>
        <p:txBody>
          <a:bodyPr lIns="0" tIns="0" rIns="0" bIns="0" rtlCol="0" anchor="t">
            <a:spAutoFit/>
          </a:bodyPr>
          <a:lstStyle/>
          <a:p>
            <a:pPr>
              <a:lnSpc>
                <a:spcPts val="3902"/>
              </a:lnSpc>
            </a:pPr>
            <a:r>
              <a:rPr lang="en-US" sz="2601" spc="182">
                <a:solidFill>
                  <a:srgbClr val="FFFFFF"/>
                </a:solidFill>
                <a:latin typeface="思源黑体-超粗体 Bold"/>
              </a:rPr>
              <a:t>SW3019_05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573135" y="5105400"/>
            <a:ext cx="438150" cy="4152900"/>
          </a:xfrm>
          <a:prstGeom prst="rect">
            <a:avLst/>
          </a:prstGeom>
          <a:solidFill>
            <a:srgbClr val="005FB4"/>
          </a:solidFill>
        </p:spPr>
      </p:sp>
      <p:sp>
        <p:nvSpPr>
          <p:cNvPr id="3" name="TextBox 3"/>
          <p:cNvSpPr txBox="1"/>
          <p:nvPr/>
        </p:nvSpPr>
        <p:spPr>
          <a:xfrm>
            <a:off x="7536358" y="5407183"/>
            <a:ext cx="4404717" cy="909069"/>
          </a:xfrm>
          <a:prstGeom prst="rect">
            <a:avLst/>
          </a:prstGeom>
        </p:spPr>
        <p:txBody>
          <a:bodyPr lIns="0" tIns="0" rIns="0" bIns="0" rtlCol="0" anchor="t">
            <a:spAutoFit/>
          </a:bodyPr>
          <a:lstStyle/>
          <a:p>
            <a:pPr algn="ctr">
              <a:lnSpc>
                <a:spcPts val="7584"/>
              </a:lnSpc>
              <a:spcBef>
                <a:spcPct val="0"/>
              </a:spcBef>
            </a:pPr>
            <a:r>
              <a:rPr lang="en-US" sz="5056" spc="353">
                <a:solidFill>
                  <a:srgbClr val="000000"/>
                </a:solidFill>
                <a:latin typeface="思源黑体-超粗体 Bold"/>
              </a:rPr>
              <a:t>Background</a:t>
            </a:r>
          </a:p>
        </p:txBody>
      </p:sp>
      <p:sp>
        <p:nvSpPr>
          <p:cNvPr id="4" name="TextBox 4"/>
          <p:cNvSpPr txBox="1"/>
          <p:nvPr/>
        </p:nvSpPr>
        <p:spPr>
          <a:xfrm>
            <a:off x="807178" y="1820606"/>
            <a:ext cx="5422322" cy="471627"/>
          </a:xfrm>
          <a:prstGeom prst="rect">
            <a:avLst/>
          </a:prstGeom>
        </p:spPr>
        <p:txBody>
          <a:bodyPr lIns="0" tIns="0" rIns="0" bIns="0" rtlCol="0" anchor="t">
            <a:spAutoFit/>
          </a:bodyPr>
          <a:lstStyle/>
          <a:p>
            <a:pPr>
              <a:lnSpc>
                <a:spcPts val="3902"/>
              </a:lnSpc>
            </a:pPr>
            <a:r>
              <a:rPr lang="en-US" sz="2601" spc="182">
                <a:solidFill>
                  <a:srgbClr val="000000"/>
                </a:solidFill>
                <a:latin typeface="思源黑体-超粗体 Bold"/>
              </a:rPr>
              <a:t>1.dataset introduction</a:t>
            </a:r>
          </a:p>
        </p:txBody>
      </p:sp>
      <p:sp>
        <p:nvSpPr>
          <p:cNvPr id="5" name="TextBox 5"/>
          <p:cNvSpPr txBox="1"/>
          <p:nvPr/>
        </p:nvSpPr>
        <p:spPr>
          <a:xfrm>
            <a:off x="188234" y="2660218"/>
            <a:ext cx="6279209" cy="2146935"/>
          </a:xfrm>
          <a:prstGeom prst="rect">
            <a:avLst/>
          </a:prstGeom>
        </p:spPr>
        <p:txBody>
          <a:bodyPr lIns="0" tIns="0" rIns="0" bIns="0" rtlCol="0" anchor="t">
            <a:spAutoFit/>
          </a:bodyPr>
          <a:lstStyle/>
          <a:p>
            <a:pPr marL="388620" lvl="1" indent="-194310">
              <a:lnSpc>
                <a:spcPts val="2880"/>
              </a:lnSpc>
              <a:buFont typeface="Arial"/>
              <a:buChar char="•"/>
            </a:pPr>
            <a:r>
              <a:rPr lang="en-US" sz="1800" spc="187">
                <a:solidFill>
                  <a:srgbClr val="000000"/>
                </a:solidFill>
                <a:latin typeface="思源黑体 Bold"/>
              </a:rPr>
              <a:t>source of the dataset?</a:t>
            </a:r>
          </a:p>
          <a:p>
            <a:pPr marL="388620" lvl="1" indent="-194310">
              <a:lnSpc>
                <a:spcPts val="2880"/>
              </a:lnSpc>
              <a:buFont typeface="Arial"/>
              <a:buChar char="•"/>
            </a:pPr>
            <a:r>
              <a:rPr lang="en-US" sz="1800" spc="187">
                <a:solidFill>
                  <a:srgbClr val="000000"/>
                </a:solidFill>
                <a:latin typeface="思源黑体 Bold"/>
              </a:rPr>
              <a:t>time period?</a:t>
            </a:r>
          </a:p>
          <a:p>
            <a:pPr marL="388620" lvl="1" indent="-194310">
              <a:lnSpc>
                <a:spcPts val="2880"/>
              </a:lnSpc>
              <a:buFont typeface="Arial"/>
              <a:buChar char="•"/>
            </a:pPr>
            <a:r>
              <a:rPr lang="en-US" sz="1800" spc="187">
                <a:solidFill>
                  <a:srgbClr val="000000"/>
                </a:solidFill>
                <a:latin typeface="思源黑体 Bold"/>
              </a:rPr>
              <a:t>how many files of the dataset</a:t>
            </a:r>
          </a:p>
          <a:p>
            <a:pPr marL="388620" lvl="1" indent="-194310">
              <a:lnSpc>
                <a:spcPts val="2880"/>
              </a:lnSpc>
              <a:buFont typeface="Arial"/>
              <a:buChar char="•"/>
            </a:pPr>
            <a:r>
              <a:rPr lang="en-US" sz="1800" spc="187">
                <a:solidFill>
                  <a:srgbClr val="000000"/>
                </a:solidFill>
                <a:latin typeface="思源黑体 Bold"/>
              </a:rPr>
              <a:t>what are the dimensions</a:t>
            </a:r>
          </a:p>
          <a:p>
            <a:pPr>
              <a:lnSpc>
                <a:spcPts val="2880"/>
              </a:lnSpc>
            </a:pPr>
            <a:endParaRPr lang="en-US" sz="1800" spc="187">
              <a:solidFill>
                <a:srgbClr val="000000"/>
              </a:solidFill>
              <a:latin typeface="思源黑体 Bold"/>
            </a:endParaRPr>
          </a:p>
          <a:p>
            <a:pPr>
              <a:lnSpc>
                <a:spcPts val="2880"/>
              </a:lnSpc>
            </a:pPr>
            <a:endParaRPr lang="en-US" sz="1800" spc="187">
              <a:solidFill>
                <a:srgbClr val="000000"/>
              </a:solidFill>
              <a:latin typeface="思源黑体 Bold"/>
            </a:endParaRPr>
          </a:p>
        </p:txBody>
      </p:sp>
      <p:sp>
        <p:nvSpPr>
          <p:cNvPr id="6" name="TextBox 6"/>
          <p:cNvSpPr txBox="1"/>
          <p:nvPr/>
        </p:nvSpPr>
        <p:spPr>
          <a:xfrm>
            <a:off x="807178" y="4583881"/>
            <a:ext cx="5422322" cy="966177"/>
          </a:xfrm>
          <a:prstGeom prst="rect">
            <a:avLst/>
          </a:prstGeom>
        </p:spPr>
        <p:txBody>
          <a:bodyPr lIns="0" tIns="0" rIns="0" bIns="0" rtlCol="0" anchor="t">
            <a:spAutoFit/>
          </a:bodyPr>
          <a:lstStyle/>
          <a:p>
            <a:pPr>
              <a:lnSpc>
                <a:spcPts val="3902"/>
              </a:lnSpc>
            </a:pPr>
            <a:r>
              <a:rPr lang="en-US" sz="2601" spc="182">
                <a:solidFill>
                  <a:srgbClr val="000000"/>
                </a:solidFill>
                <a:latin typeface="思源黑体-超粗体 Bold"/>
              </a:rPr>
              <a:t>2.Motivation</a:t>
            </a:r>
          </a:p>
          <a:p>
            <a:pPr>
              <a:lnSpc>
                <a:spcPts val="3902"/>
              </a:lnSpc>
            </a:pPr>
            <a:endParaRPr lang="en-US" sz="2601" spc="182">
              <a:solidFill>
                <a:srgbClr val="000000"/>
              </a:solidFill>
              <a:latin typeface="思源黑体-超粗体 Bold"/>
            </a:endParaRPr>
          </a:p>
        </p:txBody>
      </p:sp>
      <p:sp>
        <p:nvSpPr>
          <p:cNvPr id="7" name="TextBox 7"/>
          <p:cNvSpPr txBox="1"/>
          <p:nvPr/>
        </p:nvSpPr>
        <p:spPr>
          <a:xfrm>
            <a:off x="188234" y="5758815"/>
            <a:ext cx="6279209" cy="1784985"/>
          </a:xfrm>
          <a:prstGeom prst="rect">
            <a:avLst/>
          </a:prstGeom>
        </p:spPr>
        <p:txBody>
          <a:bodyPr lIns="0" tIns="0" rIns="0" bIns="0" rtlCol="0" anchor="t">
            <a:spAutoFit/>
          </a:bodyPr>
          <a:lstStyle/>
          <a:p>
            <a:pPr marL="388620" lvl="1" indent="-194310">
              <a:lnSpc>
                <a:spcPts val="2880"/>
              </a:lnSpc>
              <a:buFont typeface="Arial"/>
              <a:buChar char="•"/>
            </a:pPr>
            <a:r>
              <a:rPr lang="en-US" sz="1800" spc="187">
                <a:solidFill>
                  <a:srgbClr val="000000"/>
                </a:solidFill>
                <a:latin typeface="思源黑体"/>
              </a:rPr>
              <a:t>We are application developers</a:t>
            </a:r>
          </a:p>
          <a:p>
            <a:pPr marL="388620" lvl="1" indent="-194310">
              <a:lnSpc>
                <a:spcPts val="2880"/>
              </a:lnSpc>
              <a:buFont typeface="Arial"/>
              <a:buChar char="•"/>
            </a:pPr>
            <a:r>
              <a:rPr lang="en-US" sz="1800" spc="187">
                <a:solidFill>
                  <a:srgbClr val="000000"/>
                </a:solidFill>
                <a:latin typeface="思源黑体"/>
              </a:rPr>
              <a:t>look through the behavior of the market</a:t>
            </a:r>
          </a:p>
          <a:p>
            <a:pPr marL="388620" lvl="1" indent="-194310">
              <a:lnSpc>
                <a:spcPts val="2880"/>
              </a:lnSpc>
              <a:buFont typeface="Arial"/>
              <a:buChar char="•"/>
            </a:pPr>
            <a:r>
              <a:rPr lang="en-US" sz="1800" spc="187">
                <a:solidFill>
                  <a:srgbClr val="000000"/>
                </a:solidFill>
                <a:latin typeface="思源黑体"/>
              </a:rPr>
              <a:t>through our data analysis and visualization</a:t>
            </a:r>
          </a:p>
          <a:p>
            <a:pPr marL="388620" lvl="1" indent="-194310">
              <a:lnSpc>
                <a:spcPts val="2880"/>
              </a:lnSpc>
              <a:buFont typeface="Arial"/>
              <a:buChar char="•"/>
            </a:pPr>
            <a:r>
              <a:rPr lang="en-US" sz="1800" spc="187">
                <a:solidFill>
                  <a:srgbClr val="000000"/>
                </a:solidFill>
                <a:latin typeface="思源黑体"/>
              </a:rPr>
              <a:t>how the hot application successed</a:t>
            </a:r>
          </a:p>
          <a:p>
            <a:pPr>
              <a:lnSpc>
                <a:spcPts val="2880"/>
              </a:lnSpc>
            </a:pPr>
            <a:endParaRPr lang="en-US" sz="1800" spc="187">
              <a:solidFill>
                <a:srgbClr val="000000"/>
              </a:solidFill>
              <a:latin typeface="思源黑体"/>
            </a:endParaRPr>
          </a:p>
        </p:txBody>
      </p:sp>
      <p:sp>
        <p:nvSpPr>
          <p:cNvPr id="8" name="TextBox 8"/>
          <p:cNvSpPr txBox="1"/>
          <p:nvPr/>
        </p:nvSpPr>
        <p:spPr>
          <a:xfrm>
            <a:off x="7916910" y="1771044"/>
            <a:ext cx="5422322" cy="966177"/>
          </a:xfrm>
          <a:prstGeom prst="rect">
            <a:avLst/>
          </a:prstGeom>
        </p:spPr>
        <p:txBody>
          <a:bodyPr lIns="0" tIns="0" rIns="0" bIns="0" rtlCol="0" anchor="t">
            <a:spAutoFit/>
          </a:bodyPr>
          <a:lstStyle/>
          <a:p>
            <a:pPr>
              <a:lnSpc>
                <a:spcPts val="3902"/>
              </a:lnSpc>
            </a:pPr>
            <a:r>
              <a:rPr lang="en-US" sz="2601" spc="182">
                <a:solidFill>
                  <a:srgbClr val="000000"/>
                </a:solidFill>
                <a:latin typeface="思源黑体-超粗体 Bold"/>
              </a:rPr>
              <a:t>3.Target Audience</a:t>
            </a:r>
          </a:p>
          <a:p>
            <a:pPr>
              <a:lnSpc>
                <a:spcPts val="3902"/>
              </a:lnSpc>
            </a:pPr>
            <a:endParaRPr lang="en-US" sz="2601" spc="182">
              <a:solidFill>
                <a:srgbClr val="000000"/>
              </a:solidFill>
              <a:latin typeface="思源黑体-超粗体 Bold"/>
            </a:endParaRPr>
          </a:p>
        </p:txBody>
      </p:sp>
      <p:sp>
        <p:nvSpPr>
          <p:cNvPr id="9" name="TextBox 9"/>
          <p:cNvSpPr txBox="1"/>
          <p:nvPr/>
        </p:nvSpPr>
        <p:spPr>
          <a:xfrm>
            <a:off x="11941075" y="1780569"/>
            <a:ext cx="6279209" cy="1423035"/>
          </a:xfrm>
          <a:prstGeom prst="rect">
            <a:avLst/>
          </a:prstGeom>
        </p:spPr>
        <p:txBody>
          <a:bodyPr lIns="0" tIns="0" rIns="0" bIns="0" rtlCol="0" anchor="t">
            <a:spAutoFit/>
          </a:bodyPr>
          <a:lstStyle/>
          <a:p>
            <a:pPr marL="388620" lvl="1" indent="-194310">
              <a:lnSpc>
                <a:spcPts val="2880"/>
              </a:lnSpc>
              <a:buFont typeface="Arial"/>
              <a:buChar char="•"/>
            </a:pPr>
            <a:r>
              <a:rPr lang="en-US" sz="1800" spc="187">
                <a:solidFill>
                  <a:srgbClr val="000000"/>
                </a:solidFill>
                <a:latin typeface="思源黑体 Bold"/>
              </a:rPr>
              <a:t>general public</a:t>
            </a:r>
          </a:p>
          <a:p>
            <a:pPr marL="388620" lvl="1" indent="-194310">
              <a:lnSpc>
                <a:spcPts val="2880"/>
              </a:lnSpc>
              <a:buFont typeface="Arial"/>
              <a:buChar char="•"/>
            </a:pPr>
            <a:r>
              <a:rPr lang="en-US" sz="1800" spc="187">
                <a:solidFill>
                  <a:srgbClr val="000000"/>
                </a:solidFill>
                <a:latin typeface="思源黑体 Bold"/>
              </a:rPr>
              <a:t>application developers</a:t>
            </a:r>
          </a:p>
          <a:p>
            <a:pPr>
              <a:lnSpc>
                <a:spcPts val="2880"/>
              </a:lnSpc>
            </a:pPr>
            <a:endParaRPr lang="en-US" sz="1800" spc="187">
              <a:solidFill>
                <a:srgbClr val="000000"/>
              </a:solidFill>
              <a:latin typeface="思源黑体 Bold"/>
            </a:endParaRPr>
          </a:p>
          <a:p>
            <a:pPr>
              <a:lnSpc>
                <a:spcPts val="2880"/>
              </a:lnSpc>
            </a:pPr>
            <a:endParaRPr lang="en-US" sz="1800" spc="187">
              <a:solidFill>
                <a:srgbClr val="000000"/>
              </a:solidFill>
              <a:latin typeface="思源黑体 Bold"/>
            </a:endParaRPr>
          </a:p>
        </p:txBody>
      </p:sp>
      <p:sp>
        <p:nvSpPr>
          <p:cNvPr id="10" name="TextBox 10"/>
          <p:cNvSpPr txBox="1"/>
          <p:nvPr/>
        </p:nvSpPr>
        <p:spPr>
          <a:xfrm>
            <a:off x="7916910" y="3773802"/>
            <a:ext cx="5422322" cy="471627"/>
          </a:xfrm>
          <a:prstGeom prst="rect">
            <a:avLst/>
          </a:prstGeom>
        </p:spPr>
        <p:txBody>
          <a:bodyPr lIns="0" tIns="0" rIns="0" bIns="0" rtlCol="0" anchor="t">
            <a:spAutoFit/>
          </a:bodyPr>
          <a:lstStyle/>
          <a:p>
            <a:pPr>
              <a:lnSpc>
                <a:spcPts val="3902"/>
              </a:lnSpc>
            </a:pPr>
            <a:r>
              <a:rPr lang="en-US" sz="2601" spc="182">
                <a:solidFill>
                  <a:srgbClr val="000000"/>
                </a:solidFill>
                <a:latin typeface="思源黑体-超粗体 Bold"/>
              </a:rPr>
              <a:t>4.Intended effect</a:t>
            </a:r>
          </a:p>
        </p:txBody>
      </p:sp>
      <p:sp>
        <p:nvSpPr>
          <p:cNvPr id="11" name="TextBox 11"/>
          <p:cNvSpPr txBox="1"/>
          <p:nvPr/>
        </p:nvSpPr>
        <p:spPr>
          <a:xfrm>
            <a:off x="12008791" y="3783327"/>
            <a:ext cx="6279209" cy="2146935"/>
          </a:xfrm>
          <a:prstGeom prst="rect">
            <a:avLst/>
          </a:prstGeom>
        </p:spPr>
        <p:txBody>
          <a:bodyPr lIns="0" tIns="0" rIns="0" bIns="0" rtlCol="0" anchor="t">
            <a:spAutoFit/>
          </a:bodyPr>
          <a:lstStyle/>
          <a:p>
            <a:pPr marL="388620" lvl="1" indent="-194310">
              <a:lnSpc>
                <a:spcPts val="2880"/>
              </a:lnSpc>
              <a:buFont typeface="Arial"/>
              <a:buChar char="•"/>
            </a:pPr>
            <a:r>
              <a:rPr lang="en-US" sz="1800" spc="187">
                <a:solidFill>
                  <a:srgbClr val="000000"/>
                </a:solidFill>
                <a:latin typeface="思源黑体 Bold"/>
              </a:rPr>
              <a:t>what hot points nowadays </a:t>
            </a:r>
          </a:p>
          <a:p>
            <a:pPr marL="388620" lvl="1" indent="-194310">
              <a:lnSpc>
                <a:spcPts val="2880"/>
              </a:lnSpc>
              <a:buFont typeface="Arial"/>
              <a:buChar char="•"/>
            </a:pPr>
            <a:r>
              <a:rPr lang="en-US" sz="1800" spc="187">
                <a:solidFill>
                  <a:srgbClr val="000000"/>
                </a:solidFill>
                <a:latin typeface="思源黑体 Bold"/>
              </a:rPr>
              <a:t>what are factors at the back </a:t>
            </a:r>
          </a:p>
          <a:p>
            <a:pPr marL="388620" lvl="1" indent="-194310">
              <a:lnSpc>
                <a:spcPts val="2880"/>
              </a:lnSpc>
              <a:buFont typeface="Arial"/>
              <a:buChar char="•"/>
            </a:pPr>
            <a:r>
              <a:rPr lang="en-US" sz="1800" spc="187">
                <a:solidFill>
                  <a:srgbClr val="000000"/>
                </a:solidFill>
                <a:latin typeface="思源黑体 Bold"/>
              </a:rPr>
              <a:t>help application developers develop excellent apps</a:t>
            </a:r>
          </a:p>
          <a:p>
            <a:pPr>
              <a:lnSpc>
                <a:spcPts val="2880"/>
              </a:lnSpc>
            </a:pPr>
            <a:endParaRPr lang="en-US" sz="1800" spc="187">
              <a:solidFill>
                <a:srgbClr val="000000"/>
              </a:solidFill>
              <a:latin typeface="思源黑体 Bold"/>
            </a:endParaRPr>
          </a:p>
          <a:p>
            <a:pPr>
              <a:lnSpc>
                <a:spcPts val="2880"/>
              </a:lnSpc>
            </a:pPr>
            <a:endParaRPr lang="en-US" sz="1800" spc="187">
              <a:solidFill>
                <a:srgbClr val="000000"/>
              </a:solidFill>
              <a:latin typeface="思源黑体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573135" y="5105400"/>
            <a:ext cx="438150" cy="4152900"/>
          </a:xfrm>
          <a:prstGeom prst="rect">
            <a:avLst/>
          </a:prstGeom>
          <a:solidFill>
            <a:srgbClr val="005FB4"/>
          </a:solidFill>
        </p:spPr>
      </p:sp>
      <p:pic>
        <p:nvPicPr>
          <p:cNvPr id="3" name="Picture 3"/>
          <p:cNvPicPr>
            <a:picLocks noChangeAspect="1"/>
          </p:cNvPicPr>
          <p:nvPr/>
        </p:nvPicPr>
        <p:blipFill>
          <a:blip r:embed="rId3"/>
          <a:srcRect/>
          <a:stretch>
            <a:fillRect/>
          </a:stretch>
        </p:blipFill>
        <p:spPr>
          <a:xfrm>
            <a:off x="7763478" y="857653"/>
            <a:ext cx="5878875" cy="1304582"/>
          </a:xfrm>
          <a:prstGeom prst="rect">
            <a:avLst/>
          </a:prstGeom>
        </p:spPr>
      </p:pic>
      <p:pic>
        <p:nvPicPr>
          <p:cNvPr id="4" name="Picture 4"/>
          <p:cNvPicPr>
            <a:picLocks noChangeAspect="1"/>
          </p:cNvPicPr>
          <p:nvPr/>
        </p:nvPicPr>
        <p:blipFill>
          <a:blip r:embed="rId4"/>
          <a:srcRect/>
          <a:stretch>
            <a:fillRect/>
          </a:stretch>
        </p:blipFill>
        <p:spPr>
          <a:xfrm>
            <a:off x="7582129" y="2786782"/>
            <a:ext cx="9677171" cy="2316490"/>
          </a:xfrm>
          <a:prstGeom prst="rect">
            <a:avLst/>
          </a:prstGeom>
        </p:spPr>
      </p:pic>
      <p:pic>
        <p:nvPicPr>
          <p:cNvPr id="5" name="Picture 5"/>
          <p:cNvPicPr>
            <a:picLocks noChangeAspect="1"/>
          </p:cNvPicPr>
          <p:nvPr/>
        </p:nvPicPr>
        <p:blipFill>
          <a:blip r:embed="rId5"/>
          <a:srcRect/>
          <a:stretch>
            <a:fillRect/>
          </a:stretch>
        </p:blipFill>
        <p:spPr>
          <a:xfrm>
            <a:off x="13642353" y="1182119"/>
            <a:ext cx="1748262" cy="860683"/>
          </a:xfrm>
          <a:prstGeom prst="rect">
            <a:avLst/>
          </a:prstGeom>
        </p:spPr>
      </p:pic>
      <p:pic>
        <p:nvPicPr>
          <p:cNvPr id="6" name="Picture 6"/>
          <p:cNvPicPr>
            <a:picLocks noChangeAspect="1"/>
          </p:cNvPicPr>
          <p:nvPr/>
        </p:nvPicPr>
        <p:blipFill>
          <a:blip r:embed="rId6"/>
          <a:srcRect/>
          <a:stretch>
            <a:fillRect/>
          </a:stretch>
        </p:blipFill>
        <p:spPr>
          <a:xfrm>
            <a:off x="7582129" y="6995509"/>
            <a:ext cx="9769935" cy="2262791"/>
          </a:xfrm>
          <a:prstGeom prst="rect">
            <a:avLst/>
          </a:prstGeom>
        </p:spPr>
      </p:pic>
      <p:pic>
        <p:nvPicPr>
          <p:cNvPr id="7" name="Picture 7"/>
          <p:cNvPicPr>
            <a:picLocks noChangeAspect="1"/>
          </p:cNvPicPr>
          <p:nvPr/>
        </p:nvPicPr>
        <p:blipFill>
          <a:blip r:embed="rId7"/>
          <a:srcRect/>
          <a:stretch>
            <a:fillRect/>
          </a:stretch>
        </p:blipFill>
        <p:spPr>
          <a:xfrm>
            <a:off x="15119519" y="5143500"/>
            <a:ext cx="1207655" cy="1605470"/>
          </a:xfrm>
          <a:prstGeom prst="rect">
            <a:avLst/>
          </a:prstGeom>
        </p:spPr>
      </p:pic>
      <p:sp>
        <p:nvSpPr>
          <p:cNvPr id="8" name="TextBox 8"/>
          <p:cNvSpPr txBox="1"/>
          <p:nvPr/>
        </p:nvSpPr>
        <p:spPr>
          <a:xfrm>
            <a:off x="807178" y="6332734"/>
            <a:ext cx="5422322" cy="966177"/>
          </a:xfrm>
          <a:prstGeom prst="rect">
            <a:avLst/>
          </a:prstGeom>
        </p:spPr>
        <p:txBody>
          <a:bodyPr lIns="0" tIns="0" rIns="0" bIns="0" rtlCol="0" anchor="t">
            <a:spAutoFit/>
          </a:bodyPr>
          <a:lstStyle/>
          <a:p>
            <a:pPr>
              <a:lnSpc>
                <a:spcPts val="3902"/>
              </a:lnSpc>
            </a:pPr>
            <a:r>
              <a:rPr lang="en-US" sz="2601" spc="182">
                <a:solidFill>
                  <a:srgbClr val="000000"/>
                </a:solidFill>
                <a:latin typeface="思源黑体-超粗体 Bold"/>
              </a:rPr>
              <a:t>2.googleplay_user_reviews</a:t>
            </a:r>
          </a:p>
          <a:p>
            <a:pPr>
              <a:lnSpc>
                <a:spcPts val="3902"/>
              </a:lnSpc>
            </a:pPr>
            <a:endParaRPr lang="en-US" sz="2601" spc="182">
              <a:solidFill>
                <a:srgbClr val="000000"/>
              </a:solidFill>
              <a:latin typeface="思源黑体-超粗体 Bold"/>
            </a:endParaRPr>
          </a:p>
        </p:txBody>
      </p:sp>
      <p:sp>
        <p:nvSpPr>
          <p:cNvPr id="9" name="TextBox 9"/>
          <p:cNvSpPr txBox="1"/>
          <p:nvPr/>
        </p:nvSpPr>
        <p:spPr>
          <a:xfrm>
            <a:off x="188234" y="2660218"/>
            <a:ext cx="6279209" cy="3594735"/>
          </a:xfrm>
          <a:prstGeom prst="rect">
            <a:avLst/>
          </a:prstGeom>
        </p:spPr>
        <p:txBody>
          <a:bodyPr lIns="0" tIns="0" rIns="0" bIns="0" rtlCol="0" anchor="t">
            <a:spAutoFit/>
          </a:bodyPr>
          <a:lstStyle/>
          <a:p>
            <a:pPr marL="388620" lvl="1" indent="-194310">
              <a:lnSpc>
                <a:spcPts val="2880"/>
              </a:lnSpc>
              <a:buFont typeface="Arial"/>
              <a:buChar char="•"/>
            </a:pPr>
            <a:r>
              <a:rPr lang="en-US" sz="1800" spc="187">
                <a:solidFill>
                  <a:srgbClr val="000000"/>
                </a:solidFill>
                <a:latin typeface="思源黑体 Bold"/>
              </a:rPr>
              <a:t>Modify dislocation</a:t>
            </a:r>
          </a:p>
          <a:p>
            <a:pPr marL="388620" lvl="1" indent="-194310">
              <a:lnSpc>
                <a:spcPts val="2880"/>
              </a:lnSpc>
              <a:buFont typeface="Arial"/>
              <a:buChar char="•"/>
            </a:pPr>
            <a:r>
              <a:rPr lang="en-US" sz="1800" spc="187">
                <a:solidFill>
                  <a:srgbClr val="000000"/>
                </a:solidFill>
                <a:latin typeface="思源黑体 Bold"/>
              </a:rPr>
              <a:t>Rating : NaN-&gt;0</a:t>
            </a:r>
          </a:p>
          <a:p>
            <a:pPr marL="388620" lvl="1" indent="-194310">
              <a:lnSpc>
                <a:spcPts val="2880"/>
              </a:lnSpc>
              <a:buFont typeface="Arial"/>
              <a:buChar char="•"/>
            </a:pPr>
            <a:r>
              <a:rPr lang="en-US" sz="1800" spc="187">
                <a:solidFill>
                  <a:srgbClr val="000000"/>
                </a:solidFill>
                <a:latin typeface="思源黑体 Bold"/>
              </a:rPr>
              <a:t>app list : delete the repetition</a:t>
            </a:r>
          </a:p>
          <a:p>
            <a:pPr marL="388620" lvl="1" indent="-194310">
              <a:lnSpc>
                <a:spcPts val="2880"/>
              </a:lnSpc>
              <a:buFont typeface="Arial"/>
              <a:buChar char="•"/>
            </a:pPr>
            <a:r>
              <a:rPr lang="en-US" sz="1800" spc="187">
                <a:solidFill>
                  <a:srgbClr val="000000"/>
                </a:solidFill>
                <a:latin typeface="思源黑体 Bold"/>
              </a:rPr>
              <a:t>size list : Convert Mb to Kb and delete the unit</a:t>
            </a:r>
          </a:p>
          <a:p>
            <a:pPr marL="388620" lvl="1" indent="-194310">
              <a:lnSpc>
                <a:spcPts val="2880"/>
              </a:lnSpc>
              <a:buFont typeface="Arial"/>
              <a:buChar char="•"/>
            </a:pPr>
            <a:r>
              <a:rPr lang="en-US" sz="1800" spc="187">
                <a:solidFill>
                  <a:srgbClr val="000000"/>
                </a:solidFill>
                <a:latin typeface="思源黑体 Bold"/>
              </a:rPr>
              <a:t>installs list : delete the ‘+’ </a:t>
            </a:r>
          </a:p>
          <a:p>
            <a:pPr marL="388620" lvl="1" indent="-194310">
              <a:lnSpc>
                <a:spcPts val="2880"/>
              </a:lnSpc>
              <a:buFont typeface="Arial"/>
              <a:buChar char="•"/>
            </a:pPr>
            <a:r>
              <a:rPr lang="en-US" sz="1800" spc="187">
                <a:solidFill>
                  <a:srgbClr val="000000"/>
                </a:solidFill>
                <a:latin typeface="思源黑体 Bold"/>
              </a:rPr>
              <a:t>Last Update : Unified formula</a:t>
            </a:r>
          </a:p>
          <a:p>
            <a:pPr marL="388620" lvl="1" indent="-194310">
              <a:lnSpc>
                <a:spcPts val="2880"/>
              </a:lnSpc>
              <a:buFont typeface="Arial"/>
              <a:buChar char="•"/>
            </a:pPr>
            <a:r>
              <a:rPr lang="en-US" sz="1800" spc="187">
                <a:solidFill>
                  <a:srgbClr val="000000"/>
                </a:solidFill>
                <a:latin typeface="思源黑体 Bold"/>
              </a:rPr>
              <a:t>category list : replace the null with Other</a:t>
            </a:r>
          </a:p>
          <a:p>
            <a:pPr marL="388620" lvl="1" indent="-194310">
              <a:lnSpc>
                <a:spcPts val="2880"/>
              </a:lnSpc>
              <a:buFont typeface="Arial"/>
              <a:buChar char="•"/>
            </a:pPr>
            <a:r>
              <a:rPr lang="en-US" sz="1800" spc="187">
                <a:solidFill>
                  <a:srgbClr val="000000"/>
                </a:solidFill>
                <a:latin typeface="思源黑体 Bold"/>
              </a:rPr>
              <a:t>Price: delete the $</a:t>
            </a:r>
          </a:p>
          <a:p>
            <a:pPr>
              <a:lnSpc>
                <a:spcPts val="2880"/>
              </a:lnSpc>
            </a:pPr>
            <a:endParaRPr lang="en-US" sz="1800" spc="187">
              <a:solidFill>
                <a:srgbClr val="000000"/>
              </a:solidFill>
              <a:latin typeface="思源黑体 Bold"/>
            </a:endParaRPr>
          </a:p>
        </p:txBody>
      </p:sp>
      <p:sp>
        <p:nvSpPr>
          <p:cNvPr id="10" name="TextBox 10"/>
          <p:cNvSpPr txBox="1"/>
          <p:nvPr/>
        </p:nvSpPr>
        <p:spPr>
          <a:xfrm>
            <a:off x="807178" y="1820606"/>
            <a:ext cx="5422322" cy="966177"/>
          </a:xfrm>
          <a:prstGeom prst="rect">
            <a:avLst/>
          </a:prstGeom>
        </p:spPr>
        <p:txBody>
          <a:bodyPr lIns="0" tIns="0" rIns="0" bIns="0" rtlCol="0" anchor="t">
            <a:spAutoFit/>
          </a:bodyPr>
          <a:lstStyle/>
          <a:p>
            <a:pPr>
              <a:lnSpc>
                <a:spcPts val="3902"/>
              </a:lnSpc>
            </a:pPr>
            <a:r>
              <a:rPr lang="en-US" sz="2601" spc="182">
                <a:solidFill>
                  <a:srgbClr val="000000"/>
                </a:solidFill>
                <a:latin typeface="思源黑体-超粗体 Bold"/>
              </a:rPr>
              <a:t>1.googleplaystore</a:t>
            </a:r>
          </a:p>
          <a:p>
            <a:pPr>
              <a:lnSpc>
                <a:spcPts val="3902"/>
              </a:lnSpc>
            </a:pPr>
            <a:endParaRPr lang="en-US" sz="2601" spc="182">
              <a:solidFill>
                <a:srgbClr val="000000"/>
              </a:solidFill>
              <a:latin typeface="思源黑体-超粗体 Bold"/>
            </a:endParaRPr>
          </a:p>
        </p:txBody>
      </p:sp>
      <p:sp>
        <p:nvSpPr>
          <p:cNvPr id="11" name="TextBox 11"/>
          <p:cNvSpPr txBox="1"/>
          <p:nvPr/>
        </p:nvSpPr>
        <p:spPr>
          <a:xfrm>
            <a:off x="188234" y="7115175"/>
            <a:ext cx="6279209" cy="1423035"/>
          </a:xfrm>
          <a:prstGeom prst="rect">
            <a:avLst/>
          </a:prstGeom>
        </p:spPr>
        <p:txBody>
          <a:bodyPr lIns="0" tIns="0" rIns="0" bIns="0" rtlCol="0" anchor="t">
            <a:spAutoFit/>
          </a:bodyPr>
          <a:lstStyle/>
          <a:p>
            <a:pPr marL="388620" lvl="1" indent="-194310">
              <a:lnSpc>
                <a:spcPts val="2880"/>
              </a:lnSpc>
              <a:buFont typeface="Arial"/>
              <a:buChar char="•"/>
            </a:pPr>
            <a:r>
              <a:rPr lang="en-US" sz="1800" spc="187">
                <a:solidFill>
                  <a:srgbClr val="000000"/>
                </a:solidFill>
                <a:latin typeface="思源黑体 Bold"/>
              </a:rPr>
              <a:t>Modify dislocation</a:t>
            </a:r>
          </a:p>
          <a:p>
            <a:pPr marL="388620" lvl="1" indent="-194310">
              <a:lnSpc>
                <a:spcPts val="2880"/>
              </a:lnSpc>
              <a:buFont typeface="Arial"/>
              <a:buChar char="•"/>
            </a:pPr>
            <a:r>
              <a:rPr lang="en-US" sz="1200" spc="124">
                <a:solidFill>
                  <a:srgbClr val="000000"/>
                </a:solidFill>
                <a:latin typeface="Arimo Bold"/>
              </a:rPr>
              <a:t>delete the null value reviews</a:t>
            </a:r>
          </a:p>
          <a:p>
            <a:pPr marL="388620" lvl="1" indent="-194310">
              <a:lnSpc>
                <a:spcPts val="2880"/>
              </a:lnSpc>
              <a:buFont typeface="Arial"/>
              <a:buChar char="•"/>
            </a:pPr>
            <a:r>
              <a:rPr lang="en-US" sz="1200" spc="124">
                <a:solidFill>
                  <a:srgbClr val="000000"/>
                </a:solidFill>
                <a:latin typeface="Arimo Bold"/>
              </a:rPr>
              <a:t>delete the redundancy review record</a:t>
            </a:r>
          </a:p>
          <a:p>
            <a:pPr>
              <a:lnSpc>
                <a:spcPts val="2880"/>
              </a:lnSpc>
            </a:pPr>
            <a:endParaRPr lang="en-US" sz="1200" spc="124">
              <a:solidFill>
                <a:srgbClr val="000000"/>
              </a:solidFill>
              <a:latin typeface="Arimo Bold"/>
            </a:endParaRPr>
          </a:p>
        </p:txBody>
      </p:sp>
      <p:sp>
        <p:nvSpPr>
          <p:cNvPr id="12" name="TextBox 12"/>
          <p:cNvSpPr txBox="1"/>
          <p:nvPr/>
        </p:nvSpPr>
        <p:spPr>
          <a:xfrm>
            <a:off x="15489412" y="583364"/>
            <a:ext cx="2148582" cy="472377"/>
          </a:xfrm>
          <a:prstGeom prst="rect">
            <a:avLst/>
          </a:prstGeom>
        </p:spPr>
        <p:txBody>
          <a:bodyPr lIns="0" tIns="0" rIns="0" bIns="0" rtlCol="0" anchor="t">
            <a:spAutoFit/>
          </a:bodyPr>
          <a:lstStyle/>
          <a:p>
            <a:pPr algn="ctr">
              <a:lnSpc>
                <a:spcPts val="3902"/>
              </a:lnSpc>
              <a:spcBef>
                <a:spcPct val="0"/>
              </a:spcBef>
            </a:pPr>
            <a:r>
              <a:rPr lang="en-US" sz="2601" spc="182">
                <a:solidFill>
                  <a:srgbClr val="000000"/>
                </a:solidFill>
                <a:latin typeface="思源黑体-超粗体 Bold"/>
              </a:rPr>
              <a:t>Dislocation</a:t>
            </a:r>
          </a:p>
        </p:txBody>
      </p:sp>
      <p:sp>
        <p:nvSpPr>
          <p:cNvPr id="13" name="TextBox 13"/>
          <p:cNvSpPr txBox="1"/>
          <p:nvPr/>
        </p:nvSpPr>
        <p:spPr>
          <a:xfrm>
            <a:off x="7176739" y="5407183"/>
            <a:ext cx="5123954" cy="909069"/>
          </a:xfrm>
          <a:prstGeom prst="rect">
            <a:avLst/>
          </a:prstGeom>
        </p:spPr>
        <p:txBody>
          <a:bodyPr lIns="0" tIns="0" rIns="0" bIns="0" rtlCol="0" anchor="t">
            <a:spAutoFit/>
          </a:bodyPr>
          <a:lstStyle/>
          <a:p>
            <a:pPr algn="ctr">
              <a:lnSpc>
                <a:spcPts val="7584"/>
              </a:lnSpc>
              <a:spcBef>
                <a:spcPct val="0"/>
              </a:spcBef>
            </a:pPr>
            <a:r>
              <a:rPr lang="en-US" sz="5056" spc="353">
                <a:solidFill>
                  <a:srgbClr val="000000"/>
                </a:solidFill>
                <a:latin typeface="思源黑体-超粗体 Bold"/>
              </a:rPr>
              <a:t>Data Cleaning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573135" y="5105400"/>
            <a:ext cx="438150" cy="4152900"/>
          </a:xfrm>
          <a:prstGeom prst="rect">
            <a:avLst/>
          </a:prstGeom>
          <a:solidFill>
            <a:srgbClr val="005FB4"/>
          </a:solidFill>
        </p:spPr>
      </p:sp>
      <p:sp>
        <p:nvSpPr>
          <p:cNvPr id="3" name="TextBox 3"/>
          <p:cNvSpPr txBox="1"/>
          <p:nvPr/>
        </p:nvSpPr>
        <p:spPr>
          <a:xfrm>
            <a:off x="7499243" y="5601085"/>
            <a:ext cx="6703715" cy="909069"/>
          </a:xfrm>
          <a:prstGeom prst="rect">
            <a:avLst/>
          </a:prstGeom>
        </p:spPr>
        <p:txBody>
          <a:bodyPr lIns="0" tIns="0" rIns="0" bIns="0" rtlCol="0" anchor="t">
            <a:spAutoFit/>
          </a:bodyPr>
          <a:lstStyle/>
          <a:p>
            <a:pPr algn="ctr">
              <a:lnSpc>
                <a:spcPts val="7584"/>
              </a:lnSpc>
              <a:spcBef>
                <a:spcPct val="0"/>
              </a:spcBef>
            </a:pPr>
            <a:r>
              <a:rPr lang="en-US" sz="5056" spc="353">
                <a:solidFill>
                  <a:srgbClr val="000000"/>
                </a:solidFill>
                <a:latin typeface="思源黑体-超粗体 Bold"/>
              </a:rPr>
              <a:t>Data Visualisation</a:t>
            </a:r>
          </a:p>
        </p:txBody>
      </p:sp>
      <p:sp>
        <p:nvSpPr>
          <p:cNvPr id="5" name="文本框 4">
            <a:extLst>
              <a:ext uri="{FF2B5EF4-FFF2-40B4-BE49-F238E27FC236}">
                <a16:creationId xmlns:a16="http://schemas.microsoft.com/office/drawing/2014/main" id="{474ABB08-2AFE-4578-AF84-1CC3953BC867}"/>
              </a:ext>
            </a:extLst>
          </p:cNvPr>
          <p:cNvSpPr txBox="1"/>
          <p:nvPr/>
        </p:nvSpPr>
        <p:spPr>
          <a:xfrm>
            <a:off x="3505200" y="2400300"/>
            <a:ext cx="13335000" cy="870366"/>
          </a:xfrm>
          <a:prstGeom prst="rect">
            <a:avLst/>
          </a:prstGeom>
          <a:noFill/>
        </p:spPr>
        <p:txBody>
          <a:bodyPr wrap="square">
            <a:spAutoFit/>
          </a:bodyPr>
          <a:lstStyle/>
          <a:p>
            <a:pPr marL="0" indent="0">
              <a:buNone/>
            </a:pPr>
            <a:r>
              <a:rPr lang="en-US" altLang="zh-CN" sz="5056" b="1" spc="353">
                <a:solidFill>
                  <a:srgbClr val="000000"/>
                </a:solidFill>
                <a:latin typeface="思源黑体-超粗体 Bold"/>
              </a:rPr>
              <a:t>Characteristics of popular apps.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22795">
            <a:off x="5983451" y="6518314"/>
            <a:ext cx="6427812" cy="2641246"/>
          </a:xfrm>
          <a:prstGeom prst="rect">
            <a:avLst/>
          </a:prstGeom>
        </p:spPr>
      </p:pic>
      <p:grpSp>
        <p:nvGrpSpPr>
          <p:cNvPr id="3" name="Group 3"/>
          <p:cNvGrpSpPr/>
          <p:nvPr/>
        </p:nvGrpSpPr>
        <p:grpSpPr>
          <a:xfrm>
            <a:off x="2660403" y="7406597"/>
            <a:ext cx="4363266" cy="947183"/>
            <a:chOff x="0" y="0"/>
            <a:chExt cx="13373896" cy="2903220"/>
          </a:xfrm>
        </p:grpSpPr>
        <p:sp>
          <p:nvSpPr>
            <p:cNvPr id="4" name="Freeform 4"/>
            <p:cNvSpPr/>
            <p:nvPr/>
          </p:nvSpPr>
          <p:spPr>
            <a:xfrm>
              <a:off x="27940" y="76200"/>
              <a:ext cx="13297696" cy="2773680"/>
            </a:xfrm>
            <a:custGeom>
              <a:avLst/>
              <a:gdLst/>
              <a:ahLst/>
              <a:cxnLst/>
              <a:rect l="l" t="t" r="r" b="b"/>
              <a:pathLst>
                <a:path w="13297696" h="2773680">
                  <a:moveTo>
                    <a:pt x="12815096" y="1809750"/>
                  </a:moveTo>
                  <a:cubicBezTo>
                    <a:pt x="12728736" y="1809750"/>
                    <a:pt x="12647456" y="1832610"/>
                    <a:pt x="12577606" y="1871980"/>
                  </a:cubicBezTo>
                  <a:lnTo>
                    <a:pt x="10741186" y="35560"/>
                  </a:lnTo>
                  <a:cubicBezTo>
                    <a:pt x="10718326" y="12700"/>
                    <a:pt x="10686576" y="0"/>
                    <a:pt x="10653556" y="0"/>
                  </a:cubicBezTo>
                  <a:lnTo>
                    <a:pt x="124460" y="0"/>
                  </a:lnTo>
                  <a:cubicBezTo>
                    <a:pt x="55880" y="0"/>
                    <a:pt x="0" y="55880"/>
                    <a:pt x="0" y="124460"/>
                  </a:cubicBezTo>
                  <a:cubicBezTo>
                    <a:pt x="0" y="193040"/>
                    <a:pt x="55880" y="248920"/>
                    <a:pt x="124460" y="248920"/>
                  </a:cubicBezTo>
                  <a:lnTo>
                    <a:pt x="10602756" y="248920"/>
                  </a:lnTo>
                  <a:lnTo>
                    <a:pt x="12401076" y="2047240"/>
                  </a:lnTo>
                  <a:cubicBezTo>
                    <a:pt x="12357896" y="2119630"/>
                    <a:pt x="12333766" y="2203450"/>
                    <a:pt x="12333766" y="2292350"/>
                  </a:cubicBezTo>
                  <a:cubicBezTo>
                    <a:pt x="12333766" y="2557780"/>
                    <a:pt x="12549666" y="2773680"/>
                    <a:pt x="12815096" y="2773680"/>
                  </a:cubicBezTo>
                  <a:cubicBezTo>
                    <a:pt x="13080527" y="2773680"/>
                    <a:pt x="13296427" y="2557780"/>
                    <a:pt x="13296427" y="2292350"/>
                  </a:cubicBezTo>
                  <a:cubicBezTo>
                    <a:pt x="13297696" y="2025650"/>
                    <a:pt x="13081796" y="1809750"/>
                    <a:pt x="12815096" y="1809750"/>
                  </a:cubicBezTo>
                  <a:close/>
                </a:path>
              </a:pathLst>
            </a:custGeom>
            <a:solidFill>
              <a:srgbClr val="000000"/>
            </a:solidFill>
          </p:spPr>
        </p:sp>
        <p:sp>
          <p:nvSpPr>
            <p:cNvPr id="5" name="Freeform 5"/>
            <p:cNvSpPr/>
            <p:nvPr/>
          </p:nvSpPr>
          <p:spPr>
            <a:xfrm>
              <a:off x="12630946" y="2155190"/>
              <a:ext cx="425451" cy="424180"/>
            </a:xfrm>
            <a:custGeom>
              <a:avLst/>
              <a:gdLst/>
              <a:ahLst/>
              <a:cxnLst/>
              <a:rect l="l" t="t" r="r" b="b"/>
              <a:pathLst>
                <a:path w="425451" h="424180">
                  <a:moveTo>
                    <a:pt x="212090" y="424180"/>
                  </a:moveTo>
                  <a:cubicBezTo>
                    <a:pt x="95250" y="424180"/>
                    <a:pt x="0" y="328930"/>
                    <a:pt x="0" y="212090"/>
                  </a:cubicBezTo>
                  <a:cubicBezTo>
                    <a:pt x="0" y="95250"/>
                    <a:pt x="95250" y="0"/>
                    <a:pt x="212090" y="0"/>
                  </a:cubicBezTo>
                  <a:cubicBezTo>
                    <a:pt x="328930" y="0"/>
                    <a:pt x="424180" y="95250"/>
                    <a:pt x="424180" y="212090"/>
                  </a:cubicBezTo>
                  <a:cubicBezTo>
                    <a:pt x="425451" y="328930"/>
                    <a:pt x="330200" y="424180"/>
                    <a:pt x="212090" y="424180"/>
                  </a:cubicBezTo>
                  <a:close/>
                </a:path>
              </a:pathLst>
            </a:custGeom>
            <a:solidFill>
              <a:srgbClr val="FFFFFF"/>
            </a:solidFill>
          </p:spPr>
        </p:sp>
      </p:grpSp>
      <p:pic>
        <p:nvPicPr>
          <p:cNvPr id="6" name="Picture 6"/>
          <p:cNvPicPr>
            <a:picLocks noChangeAspect="1"/>
          </p:cNvPicPr>
          <p:nvPr/>
        </p:nvPicPr>
        <p:blipFill>
          <a:blip r:embed="rId5">
            <a:alphaModFix amt="18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622795">
            <a:off x="6963496" y="6746315"/>
            <a:ext cx="4629478" cy="1902295"/>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22795">
            <a:off x="5983451" y="5428889"/>
            <a:ext cx="6427812" cy="2641246"/>
          </a:xfrm>
          <a:prstGeom prst="rect">
            <a:avLst/>
          </a:prstGeom>
        </p:spPr>
      </p:pic>
      <p:pic>
        <p:nvPicPr>
          <p:cNvPr id="8" name="Picture 8"/>
          <p:cNvPicPr>
            <a:picLocks noChangeAspect="1"/>
          </p:cNvPicPr>
          <p:nvPr/>
        </p:nvPicPr>
        <p:blipFill>
          <a:blip r:embed="rId5">
            <a:alphaModFix amt="18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622795">
            <a:off x="6963496" y="5656890"/>
            <a:ext cx="4629478" cy="1902295"/>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22795">
            <a:off x="5983451" y="4212097"/>
            <a:ext cx="6427812" cy="2641246"/>
          </a:xfrm>
          <a:prstGeom prst="rect">
            <a:avLst/>
          </a:prstGeom>
        </p:spPr>
      </p:pic>
      <p:grpSp>
        <p:nvGrpSpPr>
          <p:cNvPr id="10" name="Group 10"/>
          <p:cNvGrpSpPr/>
          <p:nvPr/>
        </p:nvGrpSpPr>
        <p:grpSpPr>
          <a:xfrm>
            <a:off x="1870189" y="4449691"/>
            <a:ext cx="4959816" cy="947183"/>
            <a:chOff x="0" y="0"/>
            <a:chExt cx="15202390" cy="2903220"/>
          </a:xfrm>
        </p:grpSpPr>
        <p:sp>
          <p:nvSpPr>
            <p:cNvPr id="11" name="Freeform 11"/>
            <p:cNvSpPr/>
            <p:nvPr/>
          </p:nvSpPr>
          <p:spPr>
            <a:xfrm>
              <a:off x="27940" y="76200"/>
              <a:ext cx="15126189" cy="2773680"/>
            </a:xfrm>
            <a:custGeom>
              <a:avLst/>
              <a:gdLst/>
              <a:ahLst/>
              <a:cxnLst/>
              <a:rect l="l" t="t" r="r" b="b"/>
              <a:pathLst>
                <a:path w="15126189" h="2773680">
                  <a:moveTo>
                    <a:pt x="14643589" y="1809750"/>
                  </a:moveTo>
                  <a:cubicBezTo>
                    <a:pt x="14557230" y="1809750"/>
                    <a:pt x="14475950" y="1832610"/>
                    <a:pt x="14406100" y="1871980"/>
                  </a:cubicBezTo>
                  <a:lnTo>
                    <a:pt x="12569679" y="35560"/>
                  </a:lnTo>
                  <a:cubicBezTo>
                    <a:pt x="12546820" y="12700"/>
                    <a:pt x="12515070" y="0"/>
                    <a:pt x="12482050" y="0"/>
                  </a:cubicBezTo>
                  <a:lnTo>
                    <a:pt x="124460" y="0"/>
                  </a:lnTo>
                  <a:cubicBezTo>
                    <a:pt x="55880" y="0"/>
                    <a:pt x="0" y="55880"/>
                    <a:pt x="0" y="124460"/>
                  </a:cubicBezTo>
                  <a:cubicBezTo>
                    <a:pt x="0" y="193040"/>
                    <a:pt x="55880" y="248920"/>
                    <a:pt x="124460" y="248920"/>
                  </a:cubicBezTo>
                  <a:lnTo>
                    <a:pt x="12431250" y="248920"/>
                  </a:lnTo>
                  <a:lnTo>
                    <a:pt x="14229570" y="2047240"/>
                  </a:lnTo>
                  <a:cubicBezTo>
                    <a:pt x="14186389" y="2119630"/>
                    <a:pt x="14162259" y="2203450"/>
                    <a:pt x="14162259" y="2292350"/>
                  </a:cubicBezTo>
                  <a:cubicBezTo>
                    <a:pt x="14162259" y="2557780"/>
                    <a:pt x="14378159" y="2773680"/>
                    <a:pt x="14643589" y="2773680"/>
                  </a:cubicBezTo>
                  <a:cubicBezTo>
                    <a:pt x="14909020" y="2773680"/>
                    <a:pt x="15124920" y="2557780"/>
                    <a:pt x="15124920" y="2292350"/>
                  </a:cubicBezTo>
                  <a:cubicBezTo>
                    <a:pt x="15126189" y="2025650"/>
                    <a:pt x="14910289" y="1809750"/>
                    <a:pt x="14643589" y="1809750"/>
                  </a:cubicBezTo>
                  <a:close/>
                </a:path>
              </a:pathLst>
            </a:custGeom>
            <a:solidFill>
              <a:srgbClr val="000000"/>
            </a:solidFill>
          </p:spPr>
        </p:sp>
        <p:sp>
          <p:nvSpPr>
            <p:cNvPr id="12" name="Freeform 12"/>
            <p:cNvSpPr/>
            <p:nvPr/>
          </p:nvSpPr>
          <p:spPr>
            <a:xfrm>
              <a:off x="14459440" y="2155190"/>
              <a:ext cx="425450" cy="424180"/>
            </a:xfrm>
            <a:custGeom>
              <a:avLst/>
              <a:gdLst/>
              <a:ahLst/>
              <a:cxnLst/>
              <a:rect l="l" t="t" r="r" b="b"/>
              <a:pathLst>
                <a:path w="425450" h="424180">
                  <a:moveTo>
                    <a:pt x="212089" y="424180"/>
                  </a:moveTo>
                  <a:cubicBezTo>
                    <a:pt x="95250" y="424180"/>
                    <a:pt x="0" y="328930"/>
                    <a:pt x="0" y="212090"/>
                  </a:cubicBezTo>
                  <a:cubicBezTo>
                    <a:pt x="0" y="95250"/>
                    <a:pt x="95250" y="0"/>
                    <a:pt x="212089" y="0"/>
                  </a:cubicBezTo>
                  <a:cubicBezTo>
                    <a:pt x="328930" y="0"/>
                    <a:pt x="424180" y="95250"/>
                    <a:pt x="424180" y="212090"/>
                  </a:cubicBezTo>
                  <a:cubicBezTo>
                    <a:pt x="425450" y="328930"/>
                    <a:pt x="330200" y="424180"/>
                    <a:pt x="212089" y="424180"/>
                  </a:cubicBezTo>
                  <a:close/>
                </a:path>
              </a:pathLst>
            </a:custGeom>
            <a:solidFill>
              <a:srgbClr val="FFFFFF"/>
            </a:solidFill>
          </p:spPr>
        </p:sp>
      </p:grpSp>
      <p:grpSp>
        <p:nvGrpSpPr>
          <p:cNvPr id="13" name="Group 13"/>
          <p:cNvGrpSpPr/>
          <p:nvPr/>
        </p:nvGrpSpPr>
        <p:grpSpPr>
          <a:xfrm>
            <a:off x="11496581" y="5886565"/>
            <a:ext cx="5055691" cy="947183"/>
            <a:chOff x="0" y="0"/>
            <a:chExt cx="15496258" cy="2903220"/>
          </a:xfrm>
        </p:grpSpPr>
        <p:sp>
          <p:nvSpPr>
            <p:cNvPr id="14" name="Freeform 14"/>
            <p:cNvSpPr/>
            <p:nvPr/>
          </p:nvSpPr>
          <p:spPr>
            <a:xfrm>
              <a:off x="27940" y="76200"/>
              <a:ext cx="15420058" cy="2772410"/>
            </a:xfrm>
            <a:custGeom>
              <a:avLst/>
              <a:gdLst/>
              <a:ahLst/>
              <a:cxnLst/>
              <a:rect l="l" t="t" r="r" b="b"/>
              <a:pathLst>
                <a:path w="15420058" h="2772410">
                  <a:moveTo>
                    <a:pt x="15295598" y="0"/>
                  </a:moveTo>
                  <a:lnTo>
                    <a:pt x="2644140" y="0"/>
                  </a:lnTo>
                  <a:cubicBezTo>
                    <a:pt x="2611120" y="0"/>
                    <a:pt x="2579370" y="12700"/>
                    <a:pt x="2556510" y="36830"/>
                  </a:cubicBezTo>
                  <a:lnTo>
                    <a:pt x="718820" y="1871980"/>
                  </a:lnTo>
                  <a:cubicBezTo>
                    <a:pt x="648970" y="1832610"/>
                    <a:pt x="567690" y="1809750"/>
                    <a:pt x="481330" y="1809750"/>
                  </a:cubicBezTo>
                  <a:cubicBezTo>
                    <a:pt x="215900" y="1809750"/>
                    <a:pt x="0" y="2025650"/>
                    <a:pt x="0" y="2291080"/>
                  </a:cubicBezTo>
                  <a:cubicBezTo>
                    <a:pt x="0" y="2556510"/>
                    <a:pt x="215900" y="2772410"/>
                    <a:pt x="481330" y="2772410"/>
                  </a:cubicBezTo>
                  <a:cubicBezTo>
                    <a:pt x="746760" y="2772410"/>
                    <a:pt x="962660" y="2556510"/>
                    <a:pt x="962660" y="2291080"/>
                  </a:cubicBezTo>
                  <a:cubicBezTo>
                    <a:pt x="962660" y="2200910"/>
                    <a:pt x="938530" y="2117090"/>
                    <a:pt x="895350" y="2045970"/>
                  </a:cubicBezTo>
                  <a:lnTo>
                    <a:pt x="2694940" y="247650"/>
                  </a:lnTo>
                  <a:lnTo>
                    <a:pt x="15295598" y="247650"/>
                  </a:lnTo>
                  <a:cubicBezTo>
                    <a:pt x="15364178" y="247650"/>
                    <a:pt x="15420058" y="191770"/>
                    <a:pt x="15420058" y="123190"/>
                  </a:cubicBezTo>
                  <a:cubicBezTo>
                    <a:pt x="15420058" y="54610"/>
                    <a:pt x="15364178" y="0"/>
                    <a:pt x="15295598" y="0"/>
                  </a:cubicBezTo>
                  <a:close/>
                </a:path>
              </a:pathLst>
            </a:custGeom>
            <a:solidFill>
              <a:srgbClr val="000000"/>
            </a:solidFill>
          </p:spPr>
        </p:sp>
        <p:sp>
          <p:nvSpPr>
            <p:cNvPr id="15" name="Freeform 15"/>
            <p:cNvSpPr/>
            <p:nvPr/>
          </p:nvSpPr>
          <p:spPr>
            <a:xfrm>
              <a:off x="297180" y="2155190"/>
              <a:ext cx="424180" cy="424180"/>
            </a:xfrm>
            <a:custGeom>
              <a:avLst/>
              <a:gdLst/>
              <a:ahLst/>
              <a:cxnLst/>
              <a:rect l="l" t="t" r="r" b="b"/>
              <a:pathLst>
                <a:path w="424180" h="424180">
                  <a:moveTo>
                    <a:pt x="212090" y="424180"/>
                  </a:moveTo>
                  <a:cubicBezTo>
                    <a:pt x="328930" y="424180"/>
                    <a:pt x="424180" y="328930"/>
                    <a:pt x="424180" y="212090"/>
                  </a:cubicBezTo>
                  <a:cubicBezTo>
                    <a:pt x="424180" y="95250"/>
                    <a:pt x="328930" y="0"/>
                    <a:pt x="212090" y="0"/>
                  </a:cubicBezTo>
                  <a:cubicBezTo>
                    <a:pt x="95250" y="0"/>
                    <a:pt x="0" y="95250"/>
                    <a:pt x="0" y="212090"/>
                  </a:cubicBezTo>
                  <a:cubicBezTo>
                    <a:pt x="0" y="328930"/>
                    <a:pt x="95250" y="424180"/>
                    <a:pt x="212090" y="424180"/>
                  </a:cubicBezTo>
                  <a:close/>
                </a:path>
              </a:pathLst>
            </a:custGeom>
            <a:solidFill>
              <a:srgbClr val="FFFFFF"/>
            </a:solidFill>
          </p:spPr>
        </p:sp>
      </p:grpSp>
      <p:pic>
        <p:nvPicPr>
          <p:cNvPr id="16" name="Picture 16"/>
          <p:cNvPicPr>
            <a:picLocks noChangeAspect="1"/>
          </p:cNvPicPr>
          <p:nvPr/>
        </p:nvPicPr>
        <p:blipFill>
          <a:blip r:embed="rId5">
            <a:alphaModFix amt="18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622795">
            <a:off x="6963496" y="4445726"/>
            <a:ext cx="4629478" cy="1902295"/>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22795">
            <a:off x="5983451" y="2907270"/>
            <a:ext cx="6427812" cy="2641246"/>
          </a:xfrm>
          <a:prstGeom prst="rect">
            <a:avLst/>
          </a:prstGeom>
        </p:spPr>
      </p:pic>
      <p:grpSp>
        <p:nvGrpSpPr>
          <p:cNvPr id="18" name="Group 18"/>
          <p:cNvGrpSpPr/>
          <p:nvPr/>
        </p:nvGrpSpPr>
        <p:grpSpPr>
          <a:xfrm>
            <a:off x="10506717" y="2876839"/>
            <a:ext cx="3769379" cy="947183"/>
            <a:chOff x="0" y="0"/>
            <a:chExt cx="11553568" cy="2903220"/>
          </a:xfrm>
        </p:grpSpPr>
        <p:sp>
          <p:nvSpPr>
            <p:cNvPr id="19" name="Freeform 19"/>
            <p:cNvSpPr/>
            <p:nvPr/>
          </p:nvSpPr>
          <p:spPr>
            <a:xfrm>
              <a:off x="27940" y="76200"/>
              <a:ext cx="11477369" cy="2772410"/>
            </a:xfrm>
            <a:custGeom>
              <a:avLst/>
              <a:gdLst/>
              <a:ahLst/>
              <a:cxnLst/>
              <a:rect l="l" t="t" r="r" b="b"/>
              <a:pathLst>
                <a:path w="11477369" h="2772410">
                  <a:moveTo>
                    <a:pt x="11352908" y="0"/>
                  </a:moveTo>
                  <a:lnTo>
                    <a:pt x="2644140" y="0"/>
                  </a:lnTo>
                  <a:cubicBezTo>
                    <a:pt x="2611120" y="0"/>
                    <a:pt x="2579370" y="12700"/>
                    <a:pt x="2556510" y="36830"/>
                  </a:cubicBezTo>
                  <a:lnTo>
                    <a:pt x="718820" y="1871980"/>
                  </a:lnTo>
                  <a:cubicBezTo>
                    <a:pt x="648970" y="1832610"/>
                    <a:pt x="567690" y="1809750"/>
                    <a:pt x="481330" y="1809750"/>
                  </a:cubicBezTo>
                  <a:cubicBezTo>
                    <a:pt x="215900" y="1809750"/>
                    <a:pt x="0" y="2025650"/>
                    <a:pt x="0" y="2291080"/>
                  </a:cubicBezTo>
                  <a:cubicBezTo>
                    <a:pt x="0" y="2556510"/>
                    <a:pt x="215900" y="2772410"/>
                    <a:pt x="481330" y="2772410"/>
                  </a:cubicBezTo>
                  <a:cubicBezTo>
                    <a:pt x="746760" y="2772410"/>
                    <a:pt x="962660" y="2556510"/>
                    <a:pt x="962660" y="2291080"/>
                  </a:cubicBezTo>
                  <a:cubicBezTo>
                    <a:pt x="962660" y="2200910"/>
                    <a:pt x="938530" y="2117090"/>
                    <a:pt x="895350" y="2045970"/>
                  </a:cubicBezTo>
                  <a:lnTo>
                    <a:pt x="2694940" y="247650"/>
                  </a:lnTo>
                  <a:lnTo>
                    <a:pt x="11352908" y="247650"/>
                  </a:lnTo>
                  <a:cubicBezTo>
                    <a:pt x="11421488" y="247650"/>
                    <a:pt x="11477369" y="191770"/>
                    <a:pt x="11477369" y="123190"/>
                  </a:cubicBezTo>
                  <a:cubicBezTo>
                    <a:pt x="11477369" y="54610"/>
                    <a:pt x="11421488" y="0"/>
                    <a:pt x="11352908" y="0"/>
                  </a:cubicBezTo>
                  <a:close/>
                </a:path>
              </a:pathLst>
            </a:custGeom>
            <a:solidFill>
              <a:srgbClr val="000000"/>
            </a:solidFill>
          </p:spPr>
        </p:sp>
        <p:sp>
          <p:nvSpPr>
            <p:cNvPr id="20" name="Freeform 20"/>
            <p:cNvSpPr/>
            <p:nvPr/>
          </p:nvSpPr>
          <p:spPr>
            <a:xfrm>
              <a:off x="297180" y="2155190"/>
              <a:ext cx="424180" cy="424180"/>
            </a:xfrm>
            <a:custGeom>
              <a:avLst/>
              <a:gdLst/>
              <a:ahLst/>
              <a:cxnLst/>
              <a:rect l="l" t="t" r="r" b="b"/>
              <a:pathLst>
                <a:path w="424180" h="424180">
                  <a:moveTo>
                    <a:pt x="212090" y="424180"/>
                  </a:moveTo>
                  <a:cubicBezTo>
                    <a:pt x="328930" y="424180"/>
                    <a:pt x="424180" y="328930"/>
                    <a:pt x="424180" y="212090"/>
                  </a:cubicBezTo>
                  <a:cubicBezTo>
                    <a:pt x="424180" y="95250"/>
                    <a:pt x="328930" y="0"/>
                    <a:pt x="212090" y="0"/>
                  </a:cubicBezTo>
                  <a:cubicBezTo>
                    <a:pt x="95250" y="0"/>
                    <a:pt x="0" y="95250"/>
                    <a:pt x="0" y="212090"/>
                  </a:cubicBezTo>
                  <a:cubicBezTo>
                    <a:pt x="0" y="328930"/>
                    <a:pt x="95250" y="424180"/>
                    <a:pt x="212090" y="424180"/>
                  </a:cubicBezTo>
                  <a:close/>
                </a:path>
              </a:pathLst>
            </a:custGeom>
            <a:solidFill>
              <a:srgbClr val="FFFFFF"/>
            </a:solidFill>
          </p:spPr>
        </p:sp>
      </p:grpSp>
      <p:sp>
        <p:nvSpPr>
          <p:cNvPr id="21" name="TextBox 21"/>
          <p:cNvSpPr txBox="1"/>
          <p:nvPr/>
        </p:nvSpPr>
        <p:spPr>
          <a:xfrm>
            <a:off x="730120" y="1923433"/>
            <a:ext cx="6455990" cy="2236746"/>
          </a:xfrm>
          <a:prstGeom prst="rect">
            <a:avLst/>
          </a:prstGeom>
        </p:spPr>
        <p:txBody>
          <a:bodyPr lIns="0" tIns="0" rIns="0" bIns="0" rtlCol="0" anchor="t">
            <a:spAutoFit/>
          </a:bodyPr>
          <a:lstStyle/>
          <a:p>
            <a:pPr>
              <a:lnSpc>
                <a:spcPts val="4464"/>
              </a:lnSpc>
            </a:pPr>
            <a:r>
              <a:rPr lang="en-US" sz="3189" spc="223">
                <a:solidFill>
                  <a:srgbClr val="000000"/>
                </a:solidFill>
                <a:latin typeface="思源黑体-粗体 Bold"/>
              </a:rPr>
              <a:t>3.Do regular updates contribute to</a:t>
            </a:r>
            <a:r>
              <a:rPr lang="en-US" sz="1200" spc="84">
                <a:solidFill>
                  <a:srgbClr val="000000"/>
                </a:solidFill>
                <a:latin typeface="Arimo Bold"/>
              </a:rPr>
              <a:t> </a:t>
            </a:r>
          </a:p>
          <a:p>
            <a:pPr>
              <a:lnSpc>
                <a:spcPts val="4464"/>
              </a:lnSpc>
            </a:pPr>
            <a:r>
              <a:rPr lang="en-US" sz="3189" spc="223">
                <a:solidFill>
                  <a:srgbClr val="000000"/>
                </a:solidFill>
                <a:latin typeface="思源黑体-粗体 Bold"/>
              </a:rPr>
              <a:t>popularity of an app? </a:t>
            </a:r>
          </a:p>
          <a:p>
            <a:pPr>
              <a:lnSpc>
                <a:spcPts val="4464"/>
              </a:lnSpc>
              <a:spcBef>
                <a:spcPct val="0"/>
              </a:spcBef>
            </a:pPr>
            <a:endParaRPr lang="en-US" sz="1200" spc="84">
              <a:solidFill>
                <a:srgbClr val="000000"/>
              </a:solidFill>
              <a:latin typeface="Arimo Bold"/>
            </a:endParaRPr>
          </a:p>
        </p:txBody>
      </p:sp>
      <p:sp>
        <p:nvSpPr>
          <p:cNvPr id="22" name="TextBox 22"/>
          <p:cNvSpPr txBox="1"/>
          <p:nvPr/>
        </p:nvSpPr>
        <p:spPr>
          <a:xfrm>
            <a:off x="12864443" y="678223"/>
            <a:ext cx="4530152" cy="1671596"/>
          </a:xfrm>
          <a:prstGeom prst="rect">
            <a:avLst/>
          </a:prstGeom>
        </p:spPr>
        <p:txBody>
          <a:bodyPr lIns="0" tIns="0" rIns="0" bIns="0" rtlCol="0" anchor="t">
            <a:spAutoFit/>
          </a:bodyPr>
          <a:lstStyle/>
          <a:p>
            <a:pPr>
              <a:lnSpc>
                <a:spcPts val="4464"/>
              </a:lnSpc>
              <a:spcBef>
                <a:spcPct val="0"/>
              </a:spcBef>
            </a:pPr>
            <a:r>
              <a:rPr lang="en-US" sz="3189">
                <a:solidFill>
                  <a:srgbClr val="000000"/>
                </a:solidFill>
                <a:latin typeface="思源黑体-粗体 Bold"/>
              </a:rPr>
              <a:t>1.What's the most popular categories of apps?</a:t>
            </a:r>
          </a:p>
        </p:txBody>
      </p:sp>
      <p:sp>
        <p:nvSpPr>
          <p:cNvPr id="23" name="TextBox 23"/>
          <p:cNvSpPr txBox="1"/>
          <p:nvPr/>
        </p:nvSpPr>
        <p:spPr>
          <a:xfrm>
            <a:off x="13028195" y="3987085"/>
            <a:ext cx="5259805" cy="1671596"/>
          </a:xfrm>
          <a:prstGeom prst="rect">
            <a:avLst/>
          </a:prstGeom>
        </p:spPr>
        <p:txBody>
          <a:bodyPr lIns="0" tIns="0" rIns="0" bIns="0" rtlCol="0" anchor="t">
            <a:spAutoFit/>
          </a:bodyPr>
          <a:lstStyle/>
          <a:p>
            <a:pPr>
              <a:lnSpc>
                <a:spcPts val="4464"/>
              </a:lnSpc>
              <a:spcBef>
                <a:spcPct val="0"/>
              </a:spcBef>
            </a:pPr>
            <a:r>
              <a:rPr lang="en-US" sz="3189">
                <a:solidFill>
                  <a:srgbClr val="000000"/>
                </a:solidFill>
                <a:latin typeface="思源黑体-粗体 Bold"/>
              </a:rPr>
              <a:t>2.How an app's size contribute to its popularity?</a:t>
            </a:r>
          </a:p>
        </p:txBody>
      </p:sp>
      <p:sp>
        <p:nvSpPr>
          <p:cNvPr id="24" name="TextBox 24"/>
          <p:cNvSpPr txBox="1"/>
          <p:nvPr/>
        </p:nvSpPr>
        <p:spPr>
          <a:xfrm>
            <a:off x="730120" y="6026239"/>
            <a:ext cx="4530152" cy="1106446"/>
          </a:xfrm>
          <a:prstGeom prst="rect">
            <a:avLst/>
          </a:prstGeom>
        </p:spPr>
        <p:txBody>
          <a:bodyPr lIns="0" tIns="0" rIns="0" bIns="0" rtlCol="0" anchor="t">
            <a:spAutoFit/>
          </a:bodyPr>
          <a:lstStyle/>
          <a:p>
            <a:pPr>
              <a:lnSpc>
                <a:spcPts val="4464"/>
              </a:lnSpc>
              <a:spcBef>
                <a:spcPct val="0"/>
              </a:spcBef>
            </a:pPr>
            <a:r>
              <a:rPr lang="en-US" sz="3189">
                <a:solidFill>
                  <a:srgbClr val="000000"/>
                </a:solidFill>
                <a:latin typeface="思源黑体-粗体 Bold"/>
              </a:rPr>
              <a:t>4.Whats the ideal price range of an app?</a:t>
            </a:r>
          </a:p>
        </p:txBody>
      </p:sp>
      <p:sp>
        <p:nvSpPr>
          <p:cNvPr id="25" name="TextBox 25"/>
          <p:cNvSpPr txBox="1"/>
          <p:nvPr/>
        </p:nvSpPr>
        <p:spPr>
          <a:xfrm>
            <a:off x="1028700" y="4780384"/>
            <a:ext cx="4332433" cy="1180478"/>
          </a:xfrm>
          <a:prstGeom prst="rect">
            <a:avLst/>
          </a:prstGeom>
        </p:spPr>
        <p:txBody>
          <a:bodyPr lIns="0" tIns="0" rIns="0" bIns="0" rtlCol="0" anchor="t">
            <a:spAutoFit/>
          </a:bodyPr>
          <a:lstStyle/>
          <a:p>
            <a:pPr>
              <a:lnSpc>
                <a:spcPts val="3184"/>
              </a:lnSpc>
              <a:spcBef>
                <a:spcPct val="0"/>
              </a:spcBef>
            </a:pPr>
            <a:r>
              <a:rPr lang="en-US" sz="2274">
                <a:solidFill>
                  <a:srgbClr val="FFFFFF"/>
                </a:solidFill>
                <a:ea typeface="思源黑体-粗体"/>
              </a:rPr>
              <a:t>演示文稿是一种交流工具，可以用作演示、讲座、演讲、报告等。演示文稿是一种交流工具。</a:t>
            </a:r>
          </a:p>
        </p:txBody>
      </p:sp>
      <p:sp>
        <p:nvSpPr>
          <p:cNvPr id="26" name="TextBox 26"/>
          <p:cNvSpPr txBox="1"/>
          <p:nvPr/>
        </p:nvSpPr>
        <p:spPr>
          <a:xfrm>
            <a:off x="12864443" y="6120134"/>
            <a:ext cx="4394857" cy="1180478"/>
          </a:xfrm>
          <a:prstGeom prst="rect">
            <a:avLst/>
          </a:prstGeom>
        </p:spPr>
        <p:txBody>
          <a:bodyPr lIns="0" tIns="0" rIns="0" bIns="0" rtlCol="0" anchor="t">
            <a:spAutoFit/>
          </a:bodyPr>
          <a:lstStyle/>
          <a:p>
            <a:pPr>
              <a:lnSpc>
                <a:spcPts val="3184"/>
              </a:lnSpc>
              <a:spcBef>
                <a:spcPct val="0"/>
              </a:spcBef>
            </a:pPr>
            <a:r>
              <a:rPr lang="en-US" sz="2274">
                <a:solidFill>
                  <a:srgbClr val="FFFFFF"/>
                </a:solidFill>
                <a:ea typeface="思源黑体-粗体"/>
              </a:rPr>
              <a:t>演示文稿是一种交流工具，可以用作演示、讲座、演讲、报告等。演示文稿是一种交流工具。</a:t>
            </a:r>
          </a:p>
        </p:txBody>
      </p:sp>
      <p:sp>
        <p:nvSpPr>
          <p:cNvPr id="27" name="TextBox 27"/>
          <p:cNvSpPr txBox="1"/>
          <p:nvPr/>
        </p:nvSpPr>
        <p:spPr>
          <a:xfrm>
            <a:off x="1028700" y="7737015"/>
            <a:ext cx="4332433" cy="1180478"/>
          </a:xfrm>
          <a:prstGeom prst="rect">
            <a:avLst/>
          </a:prstGeom>
        </p:spPr>
        <p:txBody>
          <a:bodyPr lIns="0" tIns="0" rIns="0" bIns="0" rtlCol="0" anchor="t">
            <a:spAutoFit/>
          </a:bodyPr>
          <a:lstStyle/>
          <a:p>
            <a:pPr>
              <a:lnSpc>
                <a:spcPts val="3184"/>
              </a:lnSpc>
              <a:spcBef>
                <a:spcPct val="0"/>
              </a:spcBef>
            </a:pPr>
            <a:r>
              <a:rPr lang="en-US" sz="2274">
                <a:solidFill>
                  <a:srgbClr val="FFFFFF"/>
                </a:solidFill>
                <a:ea typeface="思源黑体-粗体"/>
              </a:rPr>
              <a:t>演示文稿是一种交流工具，可以用作演示、讲座、演讲、报告等。演示文稿是一种交流工具。</a:t>
            </a:r>
          </a:p>
        </p:txBody>
      </p:sp>
      <p:pic>
        <p:nvPicPr>
          <p:cNvPr id="28" name="Picture 2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1730" r="59649" b="51115"/>
          <a:stretch>
            <a:fillRect/>
          </a:stretch>
        </p:blipFill>
        <p:spPr>
          <a:xfrm>
            <a:off x="17259300" y="8627586"/>
            <a:ext cx="1973094" cy="4417334"/>
          </a:xfrm>
          <a:prstGeom prst="rect">
            <a:avLst/>
          </a:prstGeom>
        </p:spPr>
      </p:pic>
      <p:pic>
        <p:nvPicPr>
          <p:cNvPr id="29" name="Picture 2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1730" r="59649" b="51115"/>
          <a:stretch>
            <a:fillRect/>
          </a:stretch>
        </p:blipFill>
        <p:spPr>
          <a:xfrm>
            <a:off x="6037121" y="-2436751"/>
            <a:ext cx="1973094" cy="44173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573135" y="5105400"/>
            <a:ext cx="438150" cy="4152900"/>
          </a:xfrm>
          <a:prstGeom prst="rect">
            <a:avLst/>
          </a:prstGeom>
          <a:solidFill>
            <a:schemeClr val="accent5">
              <a:lumMod val="60000"/>
              <a:lumOff val="40000"/>
            </a:schemeClr>
          </a:solidFill>
        </p:spPr>
      </p:sp>
      <p:sp>
        <p:nvSpPr>
          <p:cNvPr id="3" name="TextBox 3"/>
          <p:cNvSpPr txBox="1"/>
          <p:nvPr/>
        </p:nvSpPr>
        <p:spPr>
          <a:xfrm>
            <a:off x="7499243" y="5601085"/>
            <a:ext cx="9874357" cy="1870833"/>
          </a:xfrm>
          <a:prstGeom prst="rect">
            <a:avLst/>
          </a:prstGeom>
        </p:spPr>
        <p:txBody>
          <a:bodyPr wrap="square" lIns="0" tIns="0" rIns="0" bIns="0" rtlCol="0" anchor="t">
            <a:spAutoFit/>
          </a:bodyPr>
          <a:lstStyle/>
          <a:p>
            <a:pPr algn="ctr">
              <a:lnSpc>
                <a:spcPts val="7584"/>
              </a:lnSpc>
              <a:spcBef>
                <a:spcPct val="0"/>
              </a:spcBef>
            </a:pPr>
            <a:r>
              <a:rPr lang="en-US" altLang="zh-CN" sz="5400">
                <a:solidFill>
                  <a:srgbClr val="000000"/>
                </a:solidFill>
                <a:latin typeface="思源黑体-粗体 Bold"/>
              </a:rPr>
              <a:t>What's the most popular categories of apps?</a:t>
            </a:r>
            <a:endParaRPr lang="en-US" sz="5056" spc="353">
              <a:solidFill>
                <a:srgbClr val="000000"/>
              </a:solidFill>
              <a:latin typeface="思源黑体-超粗体 Bold"/>
            </a:endParaRPr>
          </a:p>
        </p:txBody>
      </p:sp>
      <p:sp>
        <p:nvSpPr>
          <p:cNvPr id="6" name="矩形 5">
            <a:extLst>
              <a:ext uri="{FF2B5EF4-FFF2-40B4-BE49-F238E27FC236}">
                <a16:creationId xmlns:a16="http://schemas.microsoft.com/office/drawing/2014/main" id="{2B8F47FC-27E0-48B7-B5B1-ACC1EB3135DD}"/>
              </a:ext>
            </a:extLst>
          </p:cNvPr>
          <p:cNvSpPr/>
          <p:nvPr/>
        </p:nvSpPr>
        <p:spPr>
          <a:xfrm>
            <a:off x="10210800" y="1181100"/>
            <a:ext cx="6477000" cy="838200"/>
          </a:xfrm>
          <a:prstGeom prst="rect">
            <a:avLst/>
          </a:prstGeom>
          <a:solidFill>
            <a:srgbClr val="0070C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35387FE7-86ED-4F42-AE87-4F8180DA98C5}"/>
              </a:ext>
            </a:extLst>
          </p:cNvPr>
          <p:cNvSpPr txBox="1"/>
          <p:nvPr/>
        </p:nvSpPr>
        <p:spPr>
          <a:xfrm>
            <a:off x="11582400" y="1364277"/>
            <a:ext cx="3965093" cy="523220"/>
          </a:xfrm>
          <a:prstGeom prst="rect">
            <a:avLst/>
          </a:prstGeom>
          <a:noFill/>
        </p:spPr>
        <p:txBody>
          <a:bodyPr wrap="square" rtlCol="0">
            <a:spAutoFit/>
          </a:bodyPr>
          <a:lstStyle/>
          <a:p>
            <a:pPr algn="ctr"/>
            <a:r>
              <a:rPr lang="en-US" altLang="zh-CN" sz="2800" b="1" spc="353">
                <a:solidFill>
                  <a:schemeClr val="bg1"/>
                </a:solidFill>
                <a:latin typeface="思源黑体-超粗体 Bold"/>
              </a:rPr>
              <a:t>Characteristics</a:t>
            </a:r>
            <a:endParaRPr lang="zh-CN" altLang="en-US" sz="2800"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8" name="图片 7">
            <a:extLst>
              <a:ext uri="{FF2B5EF4-FFF2-40B4-BE49-F238E27FC236}">
                <a16:creationId xmlns:a16="http://schemas.microsoft.com/office/drawing/2014/main" id="{A3ECBE87-29D0-40B0-9C95-AD946BE61F8A}"/>
              </a:ext>
            </a:extLst>
          </p:cNvPr>
          <p:cNvPicPr>
            <a:picLocks noChangeAspect="1"/>
          </p:cNvPicPr>
          <p:nvPr/>
        </p:nvPicPr>
        <p:blipFill>
          <a:blip r:embed="rId2"/>
          <a:stretch>
            <a:fillRect/>
          </a:stretch>
        </p:blipFill>
        <p:spPr>
          <a:xfrm>
            <a:off x="0" y="0"/>
            <a:ext cx="6578938" cy="1543129"/>
          </a:xfrm>
          <a:prstGeom prst="rect">
            <a:avLst/>
          </a:prstGeom>
        </p:spPr>
      </p:pic>
    </p:spTree>
    <p:extLst>
      <p:ext uri="{BB962C8B-B14F-4D97-AF65-F5344CB8AC3E}">
        <p14:creationId xmlns:p14="http://schemas.microsoft.com/office/powerpoint/2010/main" val="376543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6693" y="2126181"/>
            <a:ext cx="15329693" cy="7965522"/>
          </a:xfrm>
        </p:spPr>
      </p:pic>
      <p:sp>
        <p:nvSpPr>
          <p:cNvPr id="6" name="矩形 5"/>
          <p:cNvSpPr/>
          <p:nvPr/>
        </p:nvSpPr>
        <p:spPr>
          <a:xfrm>
            <a:off x="2297380" y="2830055"/>
            <a:ext cx="1220985" cy="324525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2530"/>
          </a:p>
        </p:txBody>
      </p:sp>
      <p:sp>
        <p:nvSpPr>
          <p:cNvPr id="7" name="矩形 6"/>
          <p:cNvSpPr/>
          <p:nvPr/>
        </p:nvSpPr>
        <p:spPr>
          <a:xfrm>
            <a:off x="3652245" y="3278386"/>
            <a:ext cx="1263827" cy="279691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2530"/>
          </a:p>
        </p:txBody>
      </p:sp>
      <p:sp>
        <p:nvSpPr>
          <p:cNvPr id="8" name="矩形 7"/>
          <p:cNvSpPr/>
          <p:nvPr/>
        </p:nvSpPr>
        <p:spPr>
          <a:xfrm>
            <a:off x="2349147" y="6701862"/>
            <a:ext cx="1169218" cy="324525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2530"/>
          </a:p>
        </p:txBody>
      </p:sp>
      <p:sp>
        <p:nvSpPr>
          <p:cNvPr id="9" name="矩形 8"/>
          <p:cNvSpPr/>
          <p:nvPr/>
        </p:nvSpPr>
        <p:spPr>
          <a:xfrm>
            <a:off x="3712937" y="8228094"/>
            <a:ext cx="1203134" cy="171901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2530"/>
          </a:p>
        </p:txBody>
      </p:sp>
      <p:sp>
        <p:nvSpPr>
          <p:cNvPr id="10" name="文本框 9"/>
          <p:cNvSpPr txBox="1"/>
          <p:nvPr/>
        </p:nvSpPr>
        <p:spPr>
          <a:xfrm>
            <a:off x="11936736" y="3022842"/>
            <a:ext cx="3470168" cy="871008"/>
          </a:xfrm>
          <a:prstGeom prst="rect">
            <a:avLst/>
          </a:prstGeom>
          <a:solidFill>
            <a:schemeClr val="accent3">
              <a:lumMod val="40000"/>
              <a:lumOff val="60000"/>
            </a:schemeClr>
          </a:solidFill>
        </p:spPr>
        <p:txBody>
          <a:bodyPr wrap="square" rtlCol="0">
            <a:spAutoFit/>
          </a:bodyPr>
          <a:lstStyle/>
          <a:p>
            <a:r>
              <a:rPr lang="en-US" altLang="zh-CN" sz="2530" dirty="0"/>
              <a:t>Installs can reflect the number of app users.</a:t>
            </a:r>
            <a:endParaRPr lang="zh-CN" altLang="en-US" sz="2530" dirty="0"/>
          </a:p>
        </p:txBody>
      </p:sp>
      <p:sp>
        <p:nvSpPr>
          <p:cNvPr id="11" name="文本框 10"/>
          <p:cNvSpPr txBox="1"/>
          <p:nvPr/>
        </p:nvSpPr>
        <p:spPr>
          <a:xfrm>
            <a:off x="11936736" y="7597142"/>
            <a:ext cx="3470168" cy="871008"/>
          </a:xfrm>
          <a:prstGeom prst="rect">
            <a:avLst/>
          </a:prstGeom>
          <a:solidFill>
            <a:schemeClr val="accent3">
              <a:lumMod val="40000"/>
              <a:lumOff val="60000"/>
            </a:schemeClr>
          </a:solidFill>
        </p:spPr>
        <p:txBody>
          <a:bodyPr wrap="square" rtlCol="0">
            <a:spAutoFit/>
          </a:bodyPr>
          <a:lstStyle/>
          <a:p>
            <a:r>
              <a:rPr lang="en-US" altLang="zh-CN" sz="2530" dirty="0"/>
              <a:t>Reviews can reflect the number of active users.</a:t>
            </a:r>
          </a:p>
        </p:txBody>
      </p:sp>
      <p:sp>
        <p:nvSpPr>
          <p:cNvPr id="12" name="线形标注 2 11"/>
          <p:cNvSpPr/>
          <p:nvPr/>
        </p:nvSpPr>
        <p:spPr>
          <a:xfrm>
            <a:off x="5662026" y="2899475"/>
            <a:ext cx="2373245" cy="757822"/>
          </a:xfrm>
          <a:prstGeom prst="borderCallout2">
            <a:avLst>
              <a:gd name="adj1" fmla="val 18750"/>
              <a:gd name="adj2" fmla="val -210"/>
              <a:gd name="adj3" fmla="val 18750"/>
              <a:gd name="adj4" fmla="val -16667"/>
              <a:gd name="adj5" fmla="val 116269"/>
              <a:gd name="adj6" fmla="val -29819"/>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87" dirty="0">
                <a:solidFill>
                  <a:schemeClr val="tx1"/>
                </a:solidFill>
              </a:rPr>
              <a:t>But the Communication has less number of App.</a:t>
            </a:r>
            <a:endParaRPr lang="zh-CN" altLang="en-US" sz="1687" dirty="0">
              <a:solidFill>
                <a:schemeClr val="tx1"/>
              </a:solidFill>
            </a:endParaRPr>
          </a:p>
        </p:txBody>
      </p:sp>
      <p:sp>
        <p:nvSpPr>
          <p:cNvPr id="15" name="线形标注 2 14"/>
          <p:cNvSpPr/>
          <p:nvPr/>
        </p:nvSpPr>
        <p:spPr>
          <a:xfrm>
            <a:off x="614063" y="1917488"/>
            <a:ext cx="1473199" cy="757822"/>
          </a:xfrm>
          <a:prstGeom prst="borderCallout2">
            <a:avLst>
              <a:gd name="adj1" fmla="val 29703"/>
              <a:gd name="adj2" fmla="val 101516"/>
              <a:gd name="adj3" fmla="val 29350"/>
              <a:gd name="adj4" fmla="val 118181"/>
              <a:gd name="adj5" fmla="val 114620"/>
              <a:gd name="adj6" fmla="val 142727"/>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87" dirty="0">
                <a:solidFill>
                  <a:schemeClr val="tx1"/>
                </a:solidFill>
              </a:rPr>
              <a:t>The Game has the most Installs. </a:t>
            </a:r>
            <a:endParaRPr lang="zh-CN" altLang="en-US" sz="1687" dirty="0">
              <a:solidFill>
                <a:schemeClr val="tx1"/>
              </a:solidFill>
            </a:endParaRPr>
          </a:p>
        </p:txBody>
      </p:sp>
      <p:sp>
        <p:nvSpPr>
          <p:cNvPr id="17" name="线形标注 2 16"/>
          <p:cNvSpPr/>
          <p:nvPr/>
        </p:nvSpPr>
        <p:spPr>
          <a:xfrm>
            <a:off x="4231255" y="7218231"/>
            <a:ext cx="2548425" cy="757822"/>
          </a:xfrm>
          <a:prstGeom prst="borderCallout2">
            <a:avLst>
              <a:gd name="adj1" fmla="val 16276"/>
              <a:gd name="adj2" fmla="val -266"/>
              <a:gd name="adj3" fmla="val 16630"/>
              <a:gd name="adj4" fmla="val -9138"/>
              <a:gd name="adj5" fmla="val 57381"/>
              <a:gd name="adj6" fmla="val -26964"/>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87" dirty="0">
                <a:solidFill>
                  <a:schemeClr val="tx1"/>
                </a:solidFill>
              </a:rPr>
              <a:t>The Game has twice the number of reviews with the Communication. </a:t>
            </a:r>
            <a:endParaRPr lang="zh-CN" altLang="en-US" sz="1687" dirty="0">
              <a:solidFill>
                <a:schemeClr val="tx1"/>
              </a:solidFill>
            </a:endParaRPr>
          </a:p>
        </p:txBody>
      </p:sp>
      <p:cxnSp>
        <p:nvCxnSpPr>
          <p:cNvPr id="19" name="肘形连接符 18"/>
          <p:cNvCxnSpPr>
            <a:stCxn id="17" idx="1"/>
          </p:cNvCxnSpPr>
          <p:nvPr/>
        </p:nvCxnSpPr>
        <p:spPr>
          <a:xfrm rot="5400000">
            <a:off x="5021316" y="7870810"/>
            <a:ext cx="378909" cy="589396"/>
          </a:xfrm>
          <a:prstGeom prst="bentConnector2">
            <a:avLst/>
          </a:prstGeom>
          <a:ln w="12700"/>
        </p:spPr>
        <p:style>
          <a:lnRef idx="2">
            <a:schemeClr val="accent1"/>
          </a:lnRef>
          <a:fillRef idx="0">
            <a:schemeClr val="accent1"/>
          </a:fillRef>
          <a:effectRef idx="1">
            <a:schemeClr val="accent1"/>
          </a:effectRef>
          <a:fontRef idx="minor">
            <a:schemeClr val="tx1"/>
          </a:fontRef>
        </p:style>
      </p:cxnSp>
      <p:sp>
        <p:nvSpPr>
          <p:cNvPr id="28" name="线形标注 2 27"/>
          <p:cNvSpPr/>
          <p:nvPr/>
        </p:nvSpPr>
        <p:spPr>
          <a:xfrm>
            <a:off x="240984" y="6143342"/>
            <a:ext cx="1846278" cy="757822"/>
          </a:xfrm>
          <a:prstGeom prst="borderCallout2">
            <a:avLst>
              <a:gd name="adj1" fmla="val 14863"/>
              <a:gd name="adj2" fmla="val 100062"/>
              <a:gd name="adj3" fmla="val 14510"/>
              <a:gd name="adj4" fmla="val 121453"/>
              <a:gd name="adj5" fmla="val 70101"/>
              <a:gd name="adj6" fmla="val 139092"/>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87" dirty="0">
                <a:solidFill>
                  <a:schemeClr val="tx1"/>
                </a:solidFill>
              </a:rPr>
              <a:t>The Game’s rating is higher than the Average.</a:t>
            </a:r>
            <a:endParaRPr lang="zh-CN" altLang="en-US" sz="1687" dirty="0">
              <a:solidFill>
                <a:schemeClr val="tx1"/>
              </a:solidFill>
            </a:endParaRPr>
          </a:p>
        </p:txBody>
      </p:sp>
      <p:pic>
        <p:nvPicPr>
          <p:cNvPr id="18" name="图片 17">
            <a:extLst>
              <a:ext uri="{FF2B5EF4-FFF2-40B4-BE49-F238E27FC236}">
                <a16:creationId xmlns:a16="http://schemas.microsoft.com/office/drawing/2014/main" id="{32D13370-48F6-40A9-BF0C-8C610E6DFC2A}"/>
              </a:ext>
            </a:extLst>
          </p:cNvPr>
          <p:cNvPicPr>
            <a:picLocks noChangeAspect="1"/>
          </p:cNvPicPr>
          <p:nvPr/>
        </p:nvPicPr>
        <p:blipFill>
          <a:blip r:embed="rId4"/>
          <a:stretch>
            <a:fillRect/>
          </a:stretch>
        </p:blipFill>
        <p:spPr>
          <a:xfrm>
            <a:off x="0" y="0"/>
            <a:ext cx="6578938" cy="1543129"/>
          </a:xfrm>
          <a:prstGeom prst="rect">
            <a:avLst/>
          </a:prstGeom>
        </p:spPr>
      </p:pic>
    </p:spTree>
    <p:extLst>
      <p:ext uri="{BB962C8B-B14F-4D97-AF65-F5344CB8AC3E}">
        <p14:creationId xmlns:p14="http://schemas.microsoft.com/office/powerpoint/2010/main" val="424014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circle(in)">
                                      <p:cBhvr>
                                        <p:cTn id="28" dur="2000"/>
                                        <p:tgtEl>
                                          <p:spTgt spid="15"/>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ircle(in)">
                                      <p:cBhvr>
                                        <p:cTn id="31" dur="20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circle(in)">
                                      <p:cBhvr>
                                        <p:cTn id="44" dur="2000"/>
                                        <p:tgtEl>
                                          <p:spTgt spid="28"/>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circle(in)">
                                      <p:cBhvr>
                                        <p:cTn id="47" dur="2000"/>
                                        <p:tgtEl>
                                          <p:spTgt spid="17"/>
                                        </p:tgtEl>
                                      </p:cBhvr>
                                    </p:animEffect>
                                  </p:childTnLst>
                                </p:cTn>
                              </p:par>
                              <p:par>
                                <p:cTn id="48" presetID="6" presetClass="entr" presetSubtype="16"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circle(in)">
                                      <p:cBhvr>
                                        <p:cTn id="5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P spid="1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0555" y="2172257"/>
            <a:ext cx="14462221" cy="7674033"/>
          </a:xfrm>
        </p:spPr>
      </p:pic>
      <p:sp>
        <p:nvSpPr>
          <p:cNvPr id="13" name="线形标注 1(带强调线) 12"/>
          <p:cNvSpPr/>
          <p:nvPr/>
        </p:nvSpPr>
        <p:spPr>
          <a:xfrm>
            <a:off x="9446569" y="4018909"/>
            <a:ext cx="3325578" cy="739017"/>
          </a:xfrm>
          <a:prstGeom prst="accentCallout1">
            <a:avLst>
              <a:gd name="adj1" fmla="val 16576"/>
              <a:gd name="adj2" fmla="val 2295"/>
              <a:gd name="adj3" fmla="val 127718"/>
              <a:gd name="adj4" fmla="val -19009"/>
            </a:avLst>
          </a:prstGeom>
          <a:ln>
            <a:solidFill>
              <a:srgbClr val="F28E2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530" dirty="0">
                <a:ln w="0"/>
                <a:solidFill>
                  <a:srgbClr val="F28E2B"/>
                </a:solidFill>
                <a:effectLst>
                  <a:outerShdw blurRad="38100" dist="25400" dir="5400000" algn="ctr" rotWithShape="0">
                    <a:srgbClr val="6E747A">
                      <a:alpha val="43000"/>
                    </a:srgbClr>
                  </a:outerShdw>
                </a:effectLst>
              </a:rPr>
              <a:t>1. COMMUNICATION</a:t>
            </a:r>
            <a:endParaRPr lang="zh-CN" altLang="en-US" sz="2530" dirty="0">
              <a:ln w="0"/>
              <a:solidFill>
                <a:srgbClr val="F28E2B"/>
              </a:solidFill>
              <a:effectLst>
                <a:outerShdw blurRad="38100" dist="25400" dir="5400000" algn="ctr" rotWithShape="0">
                  <a:srgbClr val="6E747A">
                    <a:alpha val="43000"/>
                  </a:srgbClr>
                </a:outerShdw>
              </a:effectLst>
            </a:endParaRPr>
          </a:p>
        </p:txBody>
      </p:sp>
      <p:sp>
        <p:nvSpPr>
          <p:cNvPr id="14" name="线形标注 1(带强调线) 13"/>
          <p:cNvSpPr/>
          <p:nvPr/>
        </p:nvSpPr>
        <p:spPr>
          <a:xfrm>
            <a:off x="4594759" y="4388417"/>
            <a:ext cx="1539243" cy="739017"/>
          </a:xfrm>
          <a:prstGeom prst="accentCallout1">
            <a:avLst>
              <a:gd name="adj1" fmla="val 10054"/>
              <a:gd name="adj2" fmla="val 96015"/>
              <a:gd name="adj3" fmla="val 116848"/>
              <a:gd name="adj4" fmla="val 139064"/>
            </a:avLst>
          </a:prstGeom>
          <a:ln>
            <a:solidFill>
              <a:srgbClr val="E15759"/>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530" dirty="0">
                <a:ln w="0"/>
                <a:solidFill>
                  <a:srgbClr val="E15759"/>
                </a:solidFill>
                <a:effectLst>
                  <a:outerShdw blurRad="38100" dist="25400" dir="5400000" algn="ctr" rotWithShape="0">
                    <a:srgbClr val="6E747A">
                      <a:alpha val="43000"/>
                    </a:srgbClr>
                  </a:outerShdw>
                </a:effectLst>
              </a:rPr>
              <a:t>2. TOOLS</a:t>
            </a:r>
            <a:endParaRPr lang="zh-CN" altLang="en-US" sz="2530" dirty="0">
              <a:ln w="0"/>
              <a:solidFill>
                <a:srgbClr val="E15759"/>
              </a:solidFill>
              <a:effectLst>
                <a:outerShdw blurRad="38100" dist="25400" dir="5400000" algn="ctr" rotWithShape="0">
                  <a:srgbClr val="6E747A">
                    <a:alpha val="43000"/>
                  </a:srgbClr>
                </a:outerShdw>
              </a:effectLst>
            </a:endParaRPr>
          </a:p>
        </p:txBody>
      </p:sp>
      <p:sp>
        <p:nvSpPr>
          <p:cNvPr id="15" name="线形标注 1(带强调线) 14"/>
          <p:cNvSpPr/>
          <p:nvPr/>
        </p:nvSpPr>
        <p:spPr>
          <a:xfrm>
            <a:off x="4278802" y="6385687"/>
            <a:ext cx="1539243" cy="739017"/>
          </a:xfrm>
          <a:prstGeom prst="accentCallout1">
            <a:avLst>
              <a:gd name="adj1" fmla="val 10054"/>
              <a:gd name="adj2" fmla="val 96015"/>
              <a:gd name="adj3" fmla="val 10326"/>
              <a:gd name="adj4" fmla="val 134889"/>
            </a:avLst>
          </a:prstGeom>
          <a:ln>
            <a:solidFill>
              <a:srgbClr val="59A14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530" dirty="0">
                <a:ln w="0"/>
                <a:solidFill>
                  <a:srgbClr val="59A14F"/>
                </a:solidFill>
                <a:effectLst>
                  <a:outerShdw blurRad="38100" dist="25400" dir="5400000" algn="ctr" rotWithShape="0">
                    <a:srgbClr val="6E747A">
                      <a:alpha val="43000"/>
                    </a:srgbClr>
                  </a:outerShdw>
                </a:effectLst>
              </a:rPr>
              <a:t>3. SOCIAL</a:t>
            </a:r>
            <a:endParaRPr lang="zh-CN" altLang="en-US" sz="2530" dirty="0">
              <a:ln w="0"/>
              <a:solidFill>
                <a:srgbClr val="59A14F"/>
              </a:solidFill>
              <a:effectLst>
                <a:outerShdw blurRad="38100" dist="25400" dir="5400000" algn="ctr" rotWithShape="0">
                  <a:srgbClr val="6E747A">
                    <a:alpha val="43000"/>
                  </a:srgbClr>
                </a:outerShdw>
              </a:effectLst>
            </a:endParaRPr>
          </a:p>
        </p:txBody>
      </p:sp>
      <p:sp>
        <p:nvSpPr>
          <p:cNvPr id="16" name="线形标注 1(带强调线) 15"/>
          <p:cNvSpPr/>
          <p:nvPr/>
        </p:nvSpPr>
        <p:spPr>
          <a:xfrm>
            <a:off x="4594758" y="8253540"/>
            <a:ext cx="2624820" cy="739017"/>
          </a:xfrm>
          <a:prstGeom prst="accentCallout1">
            <a:avLst>
              <a:gd name="adj1" fmla="val 10054"/>
              <a:gd name="adj2" fmla="val 96015"/>
              <a:gd name="adj3" fmla="val -54892"/>
              <a:gd name="adj4" fmla="val 109684"/>
            </a:avLst>
          </a:prstGeom>
          <a:ln>
            <a:solidFill>
              <a:srgbClr val="76B7B2"/>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530" dirty="0">
                <a:ln w="0"/>
                <a:solidFill>
                  <a:srgbClr val="76B7B2"/>
                </a:solidFill>
                <a:effectLst>
                  <a:outerShdw blurRad="38100" dist="25400" dir="5400000" algn="ctr" rotWithShape="0">
                    <a:srgbClr val="6E747A">
                      <a:alpha val="43000"/>
                    </a:srgbClr>
                  </a:outerShdw>
                </a:effectLst>
              </a:rPr>
              <a:t>3. PRODUCTIVITY</a:t>
            </a:r>
            <a:endParaRPr lang="zh-CN" altLang="en-US" sz="2530" dirty="0">
              <a:ln w="0"/>
              <a:solidFill>
                <a:srgbClr val="76B7B2"/>
              </a:solidFill>
              <a:effectLst>
                <a:outerShdw blurRad="38100" dist="25400" dir="5400000" algn="ctr" rotWithShape="0">
                  <a:srgbClr val="6E747A">
                    <a:alpha val="43000"/>
                  </a:srgbClr>
                </a:outerShdw>
              </a:effectLst>
            </a:endParaRPr>
          </a:p>
        </p:txBody>
      </p:sp>
      <p:sp>
        <p:nvSpPr>
          <p:cNvPr id="17" name="线形标注 1(带强调线) 16"/>
          <p:cNvSpPr/>
          <p:nvPr/>
        </p:nvSpPr>
        <p:spPr>
          <a:xfrm>
            <a:off x="9446569" y="7884032"/>
            <a:ext cx="1542297" cy="739017"/>
          </a:xfrm>
          <a:prstGeom prst="accentCallout1">
            <a:avLst>
              <a:gd name="adj1" fmla="val 16576"/>
              <a:gd name="adj2" fmla="val 2295"/>
              <a:gd name="adj3" fmla="val -50543"/>
              <a:gd name="adj4" fmla="val -25937"/>
            </a:avLst>
          </a:prstGeom>
          <a:ln>
            <a:solidFill>
              <a:srgbClr val="4E79A7"/>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530" dirty="0">
                <a:ln w="0"/>
                <a:solidFill>
                  <a:srgbClr val="4E79A7"/>
                </a:solidFill>
                <a:effectLst>
                  <a:outerShdw blurRad="38100" dist="25400" dir="5400000" algn="ctr" rotWithShape="0">
                    <a:srgbClr val="6E747A">
                      <a:alpha val="43000"/>
                    </a:srgbClr>
                  </a:outerShdw>
                </a:effectLst>
              </a:rPr>
              <a:t>3. GAME</a:t>
            </a:r>
            <a:endParaRPr lang="zh-CN" altLang="en-US" sz="2530" dirty="0">
              <a:ln w="0"/>
              <a:solidFill>
                <a:srgbClr val="4E79A7"/>
              </a:solidFill>
              <a:effectLst>
                <a:outerShdw blurRad="38100" dist="25400" dir="5400000" algn="ctr" rotWithShape="0">
                  <a:srgbClr val="6E747A">
                    <a:alpha val="43000"/>
                  </a:srgbClr>
                </a:outerShdw>
              </a:effectLst>
            </a:endParaRPr>
          </a:p>
        </p:txBody>
      </p:sp>
      <p:sp>
        <p:nvSpPr>
          <p:cNvPr id="18" name="文本框 17"/>
          <p:cNvSpPr txBox="1"/>
          <p:nvPr/>
        </p:nvSpPr>
        <p:spPr>
          <a:xfrm>
            <a:off x="11760014" y="6385687"/>
            <a:ext cx="5381974" cy="126034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2530" dirty="0"/>
              <a:t>In the most popular Apps, the Communication occupies one quarter, while the Game is ranked the third.</a:t>
            </a:r>
          </a:p>
        </p:txBody>
      </p:sp>
      <p:pic>
        <p:nvPicPr>
          <p:cNvPr id="12" name="图片 11">
            <a:extLst>
              <a:ext uri="{FF2B5EF4-FFF2-40B4-BE49-F238E27FC236}">
                <a16:creationId xmlns:a16="http://schemas.microsoft.com/office/drawing/2014/main" id="{9B3370B0-66AE-4EEA-8C63-20037E69FF98}"/>
              </a:ext>
            </a:extLst>
          </p:cNvPr>
          <p:cNvPicPr>
            <a:picLocks noChangeAspect="1"/>
          </p:cNvPicPr>
          <p:nvPr/>
        </p:nvPicPr>
        <p:blipFill>
          <a:blip r:embed="rId4"/>
          <a:stretch>
            <a:fillRect/>
          </a:stretch>
        </p:blipFill>
        <p:spPr>
          <a:xfrm>
            <a:off x="0" y="0"/>
            <a:ext cx="6578938" cy="1543129"/>
          </a:xfrm>
          <a:prstGeom prst="rect">
            <a:avLst/>
          </a:prstGeom>
        </p:spPr>
      </p:pic>
    </p:spTree>
    <p:extLst>
      <p:ext uri="{BB962C8B-B14F-4D97-AF65-F5344CB8AC3E}">
        <p14:creationId xmlns:p14="http://schemas.microsoft.com/office/powerpoint/2010/main" val="274930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828</Words>
  <Application>Microsoft Office PowerPoint</Application>
  <PresentationFormat>自定义</PresentationFormat>
  <Paragraphs>130</Paragraphs>
  <Slides>22</Slides>
  <Notes>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等线</vt:lpstr>
      <vt:lpstr>思源黑体-粗体 Bold</vt:lpstr>
      <vt:lpstr>思源黑体-超粗体 Bold</vt:lpstr>
      <vt:lpstr>思源黑体 Bold</vt:lpstr>
      <vt:lpstr>Arimo</vt:lpstr>
      <vt:lpstr>Castellar</vt:lpstr>
      <vt:lpstr>Wingdings</vt:lpstr>
      <vt:lpstr>思源黑体-超粗体</vt:lpstr>
      <vt:lpstr>Arial</vt:lpstr>
      <vt:lpstr>思源黑体</vt:lpstr>
      <vt:lpstr>Arimo Bold</vt:lpstr>
      <vt:lpstr>思源黑体-粗体</vt:lpstr>
      <vt:lpstr>Microsoft YaHei</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relationship between size and rating size and installations</vt:lpstr>
      <vt:lpstr>Average rating in different size group</vt:lpstr>
      <vt:lpstr>PowerPoint 演示文稿</vt:lpstr>
      <vt:lpstr>PowerPoint 演示文稿</vt:lpstr>
      <vt:lpstr>PowerPoint 演示文稿</vt:lpstr>
      <vt:lpstr>PowerPoint 演示文稿</vt:lpstr>
      <vt:lpstr>PowerPoint 演示文稿</vt:lpstr>
      <vt:lpstr>PowerPoint 演示文稿</vt:lpstr>
      <vt:lpstr>Users consider price too</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咔瓦年终总结汇报</dc:title>
  <dc:creator>eudemonia</dc:creator>
  <cp:lastModifiedBy>赵 英淇</cp:lastModifiedBy>
  <cp:revision>7</cp:revision>
  <dcterms:created xsi:type="dcterms:W3CDTF">2006-08-16T00:00:00Z</dcterms:created>
  <dcterms:modified xsi:type="dcterms:W3CDTF">2021-07-26T17:16:51Z</dcterms:modified>
  <dc:identifier>DAElRH4Hg1k</dc:identifier>
</cp:coreProperties>
</file>